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5305" r:id="rId4"/>
  </p:sldMasterIdLst>
  <p:notesMasterIdLst>
    <p:notesMasterId r:id="rId102"/>
  </p:notesMasterIdLst>
  <p:handoutMasterIdLst>
    <p:handoutMasterId r:id="rId103"/>
  </p:handoutMasterIdLst>
  <p:sldIdLst>
    <p:sldId id="256" r:id="rId5"/>
    <p:sldId id="282" r:id="rId6"/>
    <p:sldId id="283" r:id="rId7"/>
    <p:sldId id="284" r:id="rId8"/>
    <p:sldId id="285" r:id="rId9"/>
    <p:sldId id="408" r:id="rId10"/>
    <p:sldId id="409" r:id="rId11"/>
    <p:sldId id="288" r:id="rId12"/>
    <p:sldId id="425" r:id="rId13"/>
    <p:sldId id="410" r:id="rId14"/>
    <p:sldId id="411" r:id="rId15"/>
    <p:sldId id="412" r:id="rId16"/>
    <p:sldId id="413" r:id="rId17"/>
    <p:sldId id="414" r:id="rId18"/>
    <p:sldId id="415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17" r:id="rId32"/>
    <p:sldId id="507" r:id="rId33"/>
    <p:sldId id="508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8" r:id="rId43"/>
    <p:sldId id="418" r:id="rId44"/>
    <p:sldId id="419" r:id="rId45"/>
    <p:sldId id="420" r:id="rId46"/>
    <p:sldId id="421" r:id="rId47"/>
    <p:sldId id="422" r:id="rId48"/>
    <p:sldId id="493" r:id="rId49"/>
    <p:sldId id="426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494" r:id="rId66"/>
    <p:sldId id="462" r:id="rId67"/>
    <p:sldId id="463" r:id="rId68"/>
    <p:sldId id="464" r:id="rId69"/>
    <p:sldId id="465" r:id="rId70"/>
    <p:sldId id="466" r:id="rId71"/>
    <p:sldId id="467" r:id="rId72"/>
    <p:sldId id="468" r:id="rId73"/>
    <p:sldId id="469" r:id="rId74"/>
    <p:sldId id="470" r:id="rId75"/>
    <p:sldId id="471" r:id="rId76"/>
    <p:sldId id="472" r:id="rId77"/>
    <p:sldId id="473" r:id="rId78"/>
    <p:sldId id="474" r:id="rId79"/>
    <p:sldId id="475" r:id="rId80"/>
    <p:sldId id="476" r:id="rId81"/>
    <p:sldId id="477" r:id="rId82"/>
    <p:sldId id="478" r:id="rId83"/>
    <p:sldId id="479" r:id="rId84"/>
    <p:sldId id="480" r:id="rId85"/>
    <p:sldId id="481" r:id="rId86"/>
    <p:sldId id="482" r:id="rId87"/>
    <p:sldId id="483" r:id="rId88"/>
    <p:sldId id="484" r:id="rId89"/>
    <p:sldId id="485" r:id="rId90"/>
    <p:sldId id="486" r:id="rId91"/>
    <p:sldId id="487" r:id="rId92"/>
    <p:sldId id="488" r:id="rId93"/>
    <p:sldId id="489" r:id="rId94"/>
    <p:sldId id="490" r:id="rId95"/>
    <p:sldId id="491" r:id="rId96"/>
    <p:sldId id="492" r:id="rId97"/>
    <p:sldId id="460" r:id="rId98"/>
    <p:sldId id="333" r:id="rId99"/>
    <p:sldId id="331" r:id="rId100"/>
    <p:sldId id="326" r:id="rId101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  <a:srgbClr val="0808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09" autoAdjust="0"/>
  </p:normalViewPr>
  <p:slideViewPr>
    <p:cSldViewPr>
      <p:cViewPr>
        <p:scale>
          <a:sx n="100" d="100"/>
          <a:sy n="100" d="100"/>
        </p:scale>
        <p:origin x="-1950" y="-46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-173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tableStyles" Target="tableStyle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Relationship Id="rId4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pPr>
            <a:r>
              <a:rPr lang="ru-RU" dirty="0">
                <a:solidFill>
                  <a:schemeClr val="accent4"/>
                </a:solidFill>
              </a:rPr>
              <a:t>Численность населения  городского округа Лобня (человек)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147470598494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60-48B6-902C-098085BFDA20}"/>
                </c:ext>
              </c:extLst>
            </c:dLbl>
            <c:dLbl>
              <c:idx val="1"/>
              <c:layout>
                <c:manualLayout>
                  <c:x val="4.6728971962617044E-3"/>
                  <c:y val="-1.227126056282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6-41B9-B2E3-519DEFF88D12}"/>
                </c:ext>
              </c:extLst>
            </c:dLbl>
            <c:dLbl>
              <c:idx val="2"/>
              <c:layout>
                <c:manualLayout>
                  <c:x val="1.5576323987538979E-3"/>
                  <c:y val="-2.147470598494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6-41B9-B2E3-519DEFF88D12}"/>
                </c:ext>
              </c:extLst>
            </c:dLbl>
            <c:dLbl>
              <c:idx val="3"/>
              <c:layout>
                <c:manualLayout>
                  <c:x val="-2.1806853582554731E-2"/>
                  <c:y val="-1.19432217469928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7-4F74-981C-0ECF353C3D02}"/>
                </c:ext>
              </c:extLst>
            </c:dLbl>
            <c:dLbl>
              <c:idx val="4"/>
              <c:layout>
                <c:manualLayout>
                  <c:x val="-1.2461059190031234E-2"/>
                  <c:y val="4.369824873651912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07-4F74-981C-0ECF353C3D02}"/>
                </c:ext>
              </c:extLst>
            </c:dLbl>
            <c:dLbl>
              <c:idx val="5"/>
              <c:layout>
                <c:manualLayout>
                  <c:x val="-1.5576323987538941E-2"/>
                  <c:y val="9.64066946973182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2020г.</c:v>
                </c:pt>
                <c:pt idx="1">
                  <c:v>2021г.</c:v>
                </c:pt>
                <c:pt idx="2">
                  <c:v>2022г. план</c:v>
                </c:pt>
                <c:pt idx="3">
                  <c:v>2023г. прогноз</c:v>
                </c:pt>
                <c:pt idx="4">
                  <c:v>2024г. прогноз</c:v>
                </c:pt>
                <c:pt idx="5">
                  <c:v>2025г.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89522</c:v>
                </c:pt>
                <c:pt idx="1">
                  <c:v>88974</c:v>
                </c:pt>
                <c:pt idx="2">
                  <c:v>88536</c:v>
                </c:pt>
                <c:pt idx="3">
                  <c:v>88552</c:v>
                </c:pt>
                <c:pt idx="4">
                  <c:v>88594</c:v>
                </c:pt>
                <c:pt idx="5">
                  <c:v>88687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07-4F74-981C-0ECF353C3D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7881619937695138E-3"/>
                  <c:y val="-1.87349296600715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07-4F74-981C-0ECF353C3D02}"/>
                </c:ext>
              </c:extLst>
            </c:dLbl>
            <c:dLbl>
              <c:idx val="4"/>
              <c:layout>
                <c:manualLayout>
                  <c:x val="4.6728971962617088E-3"/>
                  <c:y val="-1.6213523798757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07-4F74-981C-0ECF353C3D02}"/>
                </c:ext>
              </c:extLst>
            </c:dLbl>
            <c:dLbl>
              <c:idx val="5"/>
              <c:layout>
                <c:manualLayout>
                  <c:x val="1.5576323987538979E-3"/>
                  <c:y val="-3.0678151407064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2020г.</c:v>
                </c:pt>
                <c:pt idx="1">
                  <c:v>2021г.</c:v>
                </c:pt>
                <c:pt idx="2">
                  <c:v>2022г. план</c:v>
                </c:pt>
                <c:pt idx="3">
                  <c:v>2023г. прогноз</c:v>
                </c:pt>
                <c:pt idx="4">
                  <c:v>2024г. прогноз</c:v>
                </c:pt>
                <c:pt idx="5">
                  <c:v>2025г.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88620</c:v>
                </c:pt>
                <c:pt idx="4">
                  <c:v>88730</c:v>
                </c:pt>
                <c:pt idx="5">
                  <c:v>88894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007-4F74-981C-0ECF353C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84028800"/>
        <c:axId val="84034688"/>
      </c:barChart>
      <c:catAx>
        <c:axId val="8402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34688"/>
        <c:crosses val="autoZero"/>
        <c:auto val="1"/>
        <c:lblAlgn val="ctr"/>
        <c:lblOffset val="100"/>
        <c:noMultiLvlLbl val="0"/>
      </c:catAx>
      <c:valAx>
        <c:axId val="8403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288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615E-2"/>
          <c:w val="0.65213886458637438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185.4</c:v>
                </c:pt>
                <c:pt idx="1">
                  <c:v>186.1</c:v>
                </c:pt>
                <c:pt idx="2">
                  <c:v>210.9</c:v>
                </c:pt>
                <c:pt idx="3">
                  <c:v>214.5</c:v>
                </c:pt>
                <c:pt idx="4">
                  <c:v>218.3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0B-49E4-B2D2-43B875C9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0.6000000000000002</c:v>
                </c:pt>
                <c:pt idx="1">
                  <c:v>0.4</c:v>
                </c:pt>
                <c:pt idx="2">
                  <c:v>0.4</c:v>
                </c:pt>
                <c:pt idx="3">
                  <c:v>0.6000000000000002</c:v>
                </c:pt>
                <c:pt idx="4">
                  <c:v>0.6000000000000002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0B-49E4-B2D2-43B875C9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20.3</c:v>
                </c:pt>
                <c:pt idx="1">
                  <c:v>52.6</c:v>
                </c:pt>
                <c:pt idx="2">
                  <c:v>11</c:v>
                </c:pt>
                <c:pt idx="3">
                  <c:v>12.1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0B-49E4-B2D2-43B875C9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5.7</c:v>
                </c:pt>
                <c:pt idx="1">
                  <c:v>23.9</c:v>
                </c:pt>
                <c:pt idx="2">
                  <c:v>28</c:v>
                </c:pt>
                <c:pt idx="3">
                  <c:v>33</c:v>
                </c:pt>
                <c:pt idx="4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0B-49E4-B2D2-43B875C9BC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5.4</c:v>
                </c:pt>
                <c:pt idx="1">
                  <c:v>4.2</c:v>
                </c:pt>
                <c:pt idx="2">
                  <c:v>1.9000000000000001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0B-49E4-B2D2-43B875C9BC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67.099999999999994</c:v>
                </c:pt>
                <c:pt idx="1">
                  <c:v>29.5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0B-49E4-B2D2-43B875C9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854528"/>
        <c:axId val="114860416"/>
      </c:areaChart>
      <c:catAx>
        <c:axId val="11485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860416"/>
        <c:crosses val="autoZero"/>
        <c:auto val="1"/>
        <c:lblAlgn val="ctr"/>
        <c:lblOffset val="100"/>
        <c:noMultiLvlLbl val="0"/>
      </c:catAx>
      <c:valAx>
        <c:axId val="11486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854528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3.6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2E-4C26-A322-C87B64F19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395.9</c:v>
                </c:pt>
                <c:pt idx="1">
                  <c:v>2975.7</c:v>
                </c:pt>
                <c:pt idx="2">
                  <c:v>1834.9</c:v>
                </c:pt>
                <c:pt idx="3">
                  <c:v>1601.5</c:v>
                </c:pt>
                <c:pt idx="4">
                  <c:v>218.7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2E-4C26-A322-C87B64F19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1396.6</c:v>
                </c:pt>
                <c:pt idx="1">
                  <c:v>1568.9</c:v>
                </c:pt>
                <c:pt idx="2">
                  <c:v>1701.1</c:v>
                </c:pt>
                <c:pt idx="3">
                  <c:v>1696.8</c:v>
                </c:pt>
                <c:pt idx="4">
                  <c:v>1697.1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2E-4C26-A322-C87B64F197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80</c:v>
                </c:pt>
                <c:pt idx="1">
                  <c:v>200.9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2C-4159-8D2D-349D6C3AAE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1.1000000000000001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79-4C86-8D9B-449038D039A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Возврат остатков МБТ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-7.7</c:v>
                </c:pt>
                <c:pt idx="1">
                  <c:v>-27.8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79-4C86-8D9B-449038D03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66208"/>
        <c:axId val="114767744"/>
      </c:areaChart>
      <c:catAx>
        <c:axId val="114766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767744"/>
        <c:crosses val="autoZero"/>
        <c:auto val="1"/>
        <c:lblAlgn val="ctr"/>
        <c:lblOffset val="100"/>
        <c:noMultiLvlLbl val="0"/>
      </c:catAx>
      <c:valAx>
        <c:axId val="1147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766208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pPr>
            <a:r>
              <a:rPr lang="ru-RU">
                <a:solidFill>
                  <a:schemeClr val="accent4"/>
                </a:solidFill>
              </a:rPr>
              <a:t>Динамика муниципального долга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2019 год 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план</c:v>
                </c:pt>
                <c:pt idx="4">
                  <c:v>2023 год прогноз</c:v>
                </c:pt>
                <c:pt idx="5">
                  <c:v>2024 год прогноз</c:v>
                </c:pt>
                <c:pt idx="6">
                  <c:v>2025 год прогноз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206</c:v>
                </c:pt>
                <c:pt idx="1">
                  <c:v>281</c:v>
                </c:pt>
                <c:pt idx="2">
                  <c:v>335.5</c:v>
                </c:pt>
                <c:pt idx="3">
                  <c:v>481.2</c:v>
                </c:pt>
                <c:pt idx="4">
                  <c:v>610.5</c:v>
                </c:pt>
                <c:pt idx="5">
                  <c:v>773.3</c:v>
                </c:pt>
                <c:pt idx="6">
                  <c:v>899.5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62-4B68-90DA-4D8AC9B8B3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2019 год 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план</c:v>
                </c:pt>
                <c:pt idx="4">
                  <c:v>2023 год прогноз</c:v>
                </c:pt>
                <c:pt idx="5">
                  <c:v>2024 год прогноз</c:v>
                </c:pt>
                <c:pt idx="6">
                  <c:v>2025 год прогноз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28.3</c:v>
                </c:pt>
                <c:pt idx="1">
                  <c:v>27</c:v>
                </c:pt>
                <c:pt idx="2">
                  <c:v>54.4</c:v>
                </c:pt>
                <c:pt idx="3">
                  <c:v>49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62-4B68-90DA-4D8AC9B8B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295360"/>
        <c:axId val="117297152"/>
      </c:barChart>
      <c:catAx>
        <c:axId val="117295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97152"/>
        <c:crosses val="autoZero"/>
        <c:auto val="1"/>
        <c:lblAlgn val="ctr"/>
        <c:lblOffset val="100"/>
        <c:noMultiLvlLbl val="0"/>
      </c:catAx>
      <c:valAx>
        <c:axId val="11729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95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16600</c:v>
                </c:pt>
                <c:pt idx="1">
                  <c:v>5512.8</c:v>
                </c:pt>
                <c:pt idx="2">
                  <c:v>105804.6</c:v>
                </c:pt>
                <c:pt idx="3">
                  <c:v>120143.9</c:v>
                </c:pt>
                <c:pt idx="4">
                  <c:v>750</c:v>
                </c:pt>
                <c:pt idx="5">
                  <c:v>157240.9</c:v>
                </c:pt>
                <c:pt idx="6">
                  <c:v>4806427.2</c:v>
                </c:pt>
                <c:pt idx="7">
                  <c:v>1085</c:v>
                </c:pt>
                <c:pt idx="8">
                  <c:v>742017.5</c:v>
                </c:pt>
                <c:pt idx="9">
                  <c:v>232191.9</c:v>
                </c:pt>
                <c:pt idx="10">
                  <c:v>44930.6</c:v>
                </c:pt>
                <c:pt idx="11">
                  <c:v>5790</c:v>
                </c:pt>
                <c:pt idx="12">
                  <c:v>396357.6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1A-45B9-A4BD-98C08B2A2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20780.3</c:v>
                </c:pt>
                <c:pt idx="1">
                  <c:v>5000</c:v>
                </c:pt>
                <c:pt idx="2">
                  <c:v>174996.9</c:v>
                </c:pt>
                <c:pt idx="3">
                  <c:v>110294.9</c:v>
                </c:pt>
                <c:pt idx="4">
                  <c:v>850</c:v>
                </c:pt>
                <c:pt idx="5">
                  <c:v>165306</c:v>
                </c:pt>
                <c:pt idx="6">
                  <c:v>3639387</c:v>
                </c:pt>
                <c:pt idx="7">
                  <c:v>1120.2</c:v>
                </c:pt>
                <c:pt idx="8">
                  <c:v>765048.3</c:v>
                </c:pt>
                <c:pt idx="9">
                  <c:v>471350</c:v>
                </c:pt>
                <c:pt idx="10">
                  <c:v>45573</c:v>
                </c:pt>
                <c:pt idx="11">
                  <c:v>7047.9</c:v>
                </c:pt>
                <c:pt idx="12">
                  <c:v>504888.1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1A-45B9-A4BD-98C08B2A2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0"/>
        <c:axId val="117607040"/>
        <c:axId val="117608832"/>
      </c:barChart>
      <c:catAx>
        <c:axId val="11760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08832"/>
        <c:crosses val="autoZero"/>
        <c:auto val="1"/>
        <c:lblAlgn val="ctr"/>
        <c:lblOffset val="100"/>
        <c:noMultiLvlLbl val="0"/>
      </c:catAx>
      <c:valAx>
        <c:axId val="11760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070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41358024691445"/>
          <c:y val="0.40365140588243831"/>
          <c:w val="0.66820987654321606"/>
          <c:h val="0.5946299847520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EA5-4FD7-93CD-BC9913291DC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0D-4915-9E4C-0E902D256C5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0D-4915-9E4C-0E902D256C5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0D-4915-9E4C-0E902D256C5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0D-4915-9E4C-0E902D256C5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0D-4915-9E4C-0E902D256C5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0D-4915-9E4C-0E902D256C5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0D-4915-9E4C-0E902D256C53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70D-4915-9E4C-0E902D256C53}"/>
              </c:ext>
            </c:extLst>
          </c:dPt>
          <c:dLbls>
            <c:dLbl>
              <c:idx val="0"/>
              <c:layout>
                <c:manualLayout>
                  <c:x val="0.18035519795046559"/>
                  <c:y val="8.663087354223171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A5-4FD7-93CD-BC9913291DCD}"/>
                </c:ext>
              </c:extLst>
            </c:dLbl>
            <c:dLbl>
              <c:idx val="1"/>
              <c:layout>
                <c:manualLayout>
                  <c:x val="0.15509957583060571"/>
                  <c:y val="-9.44814505312614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0D-4915-9E4C-0E902D256C53}"/>
                </c:ext>
              </c:extLst>
            </c:dLbl>
            <c:dLbl>
              <c:idx val="2"/>
              <c:layout>
                <c:manualLayout>
                  <c:x val="-4.1259185826456067E-2"/>
                  <c:y val="0.100753700474504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0D-4915-9E4C-0E902D256C53}"/>
                </c:ext>
              </c:extLst>
            </c:dLbl>
            <c:dLbl>
              <c:idx val="3"/>
              <c:layout>
                <c:manualLayout>
                  <c:x val="-8.0164644574154745E-2"/>
                  <c:y val="-8.1963719007066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D-4915-9E4C-0E902D256C53}"/>
                </c:ext>
              </c:extLst>
            </c:dLbl>
            <c:dLbl>
              <c:idx val="4"/>
              <c:layout>
                <c:manualLayout>
                  <c:x val="-0.13658798120246912"/>
                  <c:y val="-0.18981023042528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0D-4915-9E4C-0E902D256C53}"/>
                </c:ext>
              </c:extLst>
            </c:dLbl>
            <c:dLbl>
              <c:idx val="5"/>
              <c:layout>
                <c:manualLayout>
                  <c:x val="-3.9291574440446786E-2"/>
                  <c:y val="-0.160237429335548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0D-4915-9E4C-0E902D256C53}"/>
                </c:ext>
              </c:extLst>
            </c:dLbl>
            <c:dLbl>
              <c:idx val="6"/>
              <c:layout>
                <c:manualLayout>
                  <c:x val="-5.4243972891900902E-2"/>
                  <c:y val="-0.293393930465053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0D-4915-9E4C-0E902D256C53}"/>
                </c:ext>
              </c:extLst>
            </c:dLbl>
            <c:dLbl>
              <c:idx val="7"/>
              <c:layout>
                <c:manualLayout>
                  <c:x val="0.10726621543475265"/>
                  <c:y val="-0.246992081395143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0D-4915-9E4C-0E902D256C53}"/>
                </c:ext>
              </c:extLst>
            </c:dLbl>
            <c:dLbl>
              <c:idx val="8"/>
              <c:layout>
                <c:manualLayout>
                  <c:x val="0.26152768400851945"/>
                  <c:y val="-0.19433891403370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0D-4915-9E4C-0E902D256C53}"/>
                </c:ext>
              </c:extLst>
            </c:dLbl>
            <c:dLbl>
              <c:idx val="9"/>
              <c:layout>
                <c:manualLayout>
                  <c:x val="-0.27571686351706254"/>
                  <c:y val="-0.186677526973652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0D-4915-9E4C-0E902D256C53}"/>
                </c:ext>
              </c:extLst>
            </c:dLbl>
            <c:dLbl>
              <c:idx val="10"/>
              <c:layout>
                <c:manualLayout>
                  <c:x val="-0.20196850393700791"/>
                  <c:y val="-0.260435837241916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0D-4915-9E4C-0E902D256C53}"/>
                </c:ext>
              </c:extLst>
            </c:dLbl>
            <c:dLbl>
              <c:idx val="11"/>
              <c:layout>
                <c:manualLayout>
                  <c:x val="-3.0855327111888802E-2"/>
                  <c:y val="-0.173529229441496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0D-4915-9E4C-0E902D256C53}"/>
                </c:ext>
              </c:extLst>
            </c:dLbl>
            <c:dLbl>
              <c:idx val="12"/>
              <c:layout>
                <c:manualLayout>
                  <c:x val="5.79262661611743E-2"/>
                  <c:y val="-0.255834899181895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0D-4915-9E4C-0E902D256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разделы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10</c:v>
                </c:pt>
                <c:pt idx="1">
                  <c:v>68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70D-4915-9E4C-0E902D256C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180637635245158"/>
          <c:y val="8.1301964946837751E-2"/>
          <c:w val="0.46958637114805379"/>
          <c:h val="0.763645372404128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67-4A07-98DA-09B58B492E8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67-4A07-98DA-09B58B492E80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1F1-4860-B56F-879E36E5483B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67-4A07-98DA-09B58B492E80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67-4A07-98DA-09B58B492E80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67-4A07-98DA-09B58B492E80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22D-4052-89EC-CAFD3FA2FC08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67-4A07-98DA-09B58B492E80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67-4A07-98DA-09B58B492E80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067-4A07-98DA-09B58B492E80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67-4A07-98DA-09B58B492E80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067-4A07-98DA-09B58B492E80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067-4A07-98DA-09B58B492E80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067-4A07-98DA-09B58B492E80}"/>
              </c:ext>
            </c:extLst>
          </c:dPt>
          <c:dLbls>
            <c:dLbl>
              <c:idx val="0"/>
              <c:layout>
                <c:manualLayout>
                  <c:x val="9.7679446907333004E-2"/>
                  <c:y val="-6.77700600834141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7-4A07-98DA-09B58B492E80}"/>
                </c:ext>
              </c:extLst>
            </c:dLbl>
            <c:dLbl>
              <c:idx val="1"/>
              <c:layout>
                <c:manualLayout>
                  <c:x val="3.7129387057352053E-2"/>
                  <c:y val="-0.153595734107622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7-4A07-98DA-09B58B492E80}"/>
                </c:ext>
              </c:extLst>
            </c:dLbl>
            <c:dLbl>
              <c:idx val="2"/>
              <c:layout>
                <c:manualLayout>
                  <c:x val="0.19306480566486764"/>
                  <c:y val="3.95480786221665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F1-4860-B56F-879E36E5483B}"/>
                </c:ext>
              </c:extLst>
            </c:dLbl>
            <c:dLbl>
              <c:idx val="3"/>
              <c:layout>
                <c:manualLayout>
                  <c:x val="5.3844407151642133E-2"/>
                  <c:y val="5.65883418516138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7-4A07-98DA-09B58B492E80}"/>
                </c:ext>
              </c:extLst>
            </c:dLbl>
            <c:dLbl>
              <c:idx val="4"/>
              <c:layout>
                <c:manualLayout>
                  <c:x val="2.0440711265999629E-2"/>
                  <c:y val="8.227586139877234E-2"/>
                </c:manualLayout>
              </c:layout>
              <c:tx>
                <c:rich>
                  <a:bodyPr/>
                  <a:lstStyle/>
                  <a:p>
                    <a:fld id="{6D78118E-00AB-4FA9-9B98-1D5A06C7EB1F}" type="CATEGORYNAME">
                      <a:rPr lang="ru-RU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67-4A07-98DA-09B58B492E80}"/>
                </c:ext>
              </c:extLst>
            </c:dLbl>
            <c:dLbl>
              <c:idx val="5"/>
              <c:layout>
                <c:manualLayout>
                  <c:x val="-7.2018313754612123E-2"/>
                  <c:y val="0.115624974589933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7-4A07-98DA-09B58B492E80}"/>
                </c:ext>
              </c:extLst>
            </c:dLbl>
            <c:dLbl>
              <c:idx val="6"/>
              <c:layout>
                <c:manualLayout>
                  <c:x val="-0.31179186718044971"/>
                  <c:y val="6.55586654722365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197" b="0" i="0" u="none" strike="noStrike" kern="1200" baseline="0" dirty="0">
                        <a:solidFill>
                          <a:srgbClr val="68007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97" b="0" i="0" u="none" strike="noStrike" kern="1200" baseline="0" dirty="0">
                        <a:solidFill>
                          <a:srgbClr val="68007F"/>
                        </a:solidFill>
                        <a:latin typeface="+mn-lt"/>
                        <a:ea typeface="+mn-ea"/>
                        <a:cs typeface="+mn-cs"/>
                      </a:rPr>
                      <a:t>Развитие инженерной инфраструктуры и энерго эффективности
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22D-4052-89EC-CAFD3FA2FC08}"/>
                </c:ext>
              </c:extLst>
            </c:dLbl>
            <c:dLbl>
              <c:idx val="7"/>
              <c:layout>
                <c:manualLayout>
                  <c:x val="-9.2088695797932787E-2"/>
                  <c:y val="-5.05424813671080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7-4A07-98DA-09B58B492E80}"/>
                </c:ext>
              </c:extLst>
            </c:dLbl>
            <c:dLbl>
              <c:idx val="8"/>
              <c:layout>
                <c:manualLayout>
                  <c:x val="-0.21845525935714746"/>
                  <c:y val="-2.18168599087756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67-4A07-98DA-09B58B492E80}"/>
                </c:ext>
              </c:extLst>
            </c:dLbl>
            <c:dLbl>
              <c:idx val="9"/>
              <c:layout>
                <c:manualLayout>
                  <c:x val="-0.26406422678181957"/>
                  <c:y val="-0.208080331706229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67-4A07-98DA-09B58B492E80}"/>
                </c:ext>
              </c:extLst>
            </c:dLbl>
            <c:dLbl>
              <c:idx val="10"/>
              <c:layout>
                <c:manualLayout>
                  <c:x val="-0.16493549936946578"/>
                  <c:y val="-0.312078056550858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67-4A07-98DA-09B58B492E80}"/>
                </c:ext>
              </c:extLst>
            </c:dLbl>
            <c:dLbl>
              <c:idx val="11"/>
              <c:layout>
                <c:manualLayout>
                  <c:x val="-7.8591413819517134E-2"/>
                  <c:y val="-0.131765052130052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67-4A07-98DA-09B58B492E8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67-4A07-98DA-09B58B492E80}"/>
                </c:ext>
              </c:extLst>
            </c:dLbl>
            <c:dLbl>
              <c:idx val="13"/>
              <c:layout>
                <c:manualLayout>
                  <c:x val="-7.4576055169497293E-2"/>
                  <c:y val="-6.19872942045480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67-4A07-98DA-09B58B492E80}"/>
                </c:ext>
              </c:extLst>
            </c:dLbl>
            <c:dLbl>
              <c:idx val="14"/>
              <c:layout>
                <c:manualLayout>
                  <c:x val="4.6135899679206763E-3"/>
                  <c:y val="-6.10769894531925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67-4A07-98DA-09B58B492E80}"/>
                </c:ext>
              </c:extLst>
            </c:dLbl>
            <c:dLbl>
              <c:idx val="16"/>
              <c:layout>
                <c:manualLayout>
                  <c:x val="-0.16677627102167786"/>
                  <c:y val="-0.283988759997697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67-4A07-98DA-09B58B492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 населения</c:v>
                </c:pt>
                <c:pt idx="3">
                  <c:v>Спорт</c:v>
                </c:pt>
                <c:pt idx="4">
                  <c:v>Прочие </c:v>
                </c:pt>
                <c:pt idx="5">
                  <c:v>Безопасность и обеспечение безопасности жизнедеятельности населения </c:v>
                </c:pt>
                <c:pt idx="6">
                  <c:v>Развитие инженерной инфраструктуры и энерго эффективности</c:v>
                </c:pt>
                <c:pt idx="7">
                  <c:v>Управление имуществом и муниципальными финансами</c:v>
                </c:pt>
                <c:pt idx="8">
                  <c:v>Развитие и функционирование дорожно-транспортного комплекса</c:v>
                </c:pt>
                <c:pt idx="9">
                  <c:v>Цифровое муниципальное образование</c:v>
                </c:pt>
                <c:pt idx="10">
                  <c:v>Формирование современной комфортной городской среды</c:v>
                </c:pt>
                <c:pt idx="11">
                  <c:v>Строительство объектов социальной инфраструктуры</c:v>
                </c:pt>
                <c:pt idx="12">
                  <c:v>Переселение граждан из аварийного жилищного фонда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194824.7</c:v>
                </c:pt>
                <c:pt idx="1">
                  <c:v>1865894.1</c:v>
                </c:pt>
                <c:pt idx="2">
                  <c:v>77718.100000000006</c:v>
                </c:pt>
                <c:pt idx="3">
                  <c:v>100413.9</c:v>
                </c:pt>
                <c:pt idx="4">
                  <c:v>55088.6</c:v>
                </c:pt>
                <c:pt idx="5">
                  <c:v>36026.199999999997</c:v>
                </c:pt>
                <c:pt idx="6">
                  <c:v>6859</c:v>
                </c:pt>
                <c:pt idx="7">
                  <c:v>303085.2</c:v>
                </c:pt>
                <c:pt idx="8">
                  <c:v>123303</c:v>
                </c:pt>
                <c:pt idx="9">
                  <c:v>79978</c:v>
                </c:pt>
                <c:pt idx="10">
                  <c:v>283330.3</c:v>
                </c:pt>
                <c:pt idx="11">
                  <c:v>849743.1</c:v>
                </c:pt>
                <c:pt idx="12">
                  <c:v>12697.6</c:v>
                </c:pt>
                <c:pt idx="13">
                  <c:v>74110.5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067-4A07-98DA-09B58B492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14945164822957E-3"/>
                  <c:y val="-2.279100433675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E-47A1-82D8-ECD0F765C49C}"/>
                </c:ext>
              </c:extLst>
            </c:dLbl>
            <c:dLbl>
              <c:idx val="2"/>
              <c:layout>
                <c:manualLayout>
                  <c:x val="1.5747258241147859E-3"/>
                  <c:y val="-3.1907406071451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0E-47A1-82D8-ECD0F765C49C}"/>
                </c:ext>
              </c:extLst>
            </c:dLbl>
            <c:dLbl>
              <c:idx val="3"/>
              <c:layout>
                <c:manualLayout>
                  <c:x val="-2.6203065730791852E-2"/>
                  <c:y val="-3.40895998725140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0E-47A1-82D8-ECD0F765C49C}"/>
                </c:ext>
              </c:extLst>
            </c:dLbl>
            <c:dLbl>
              <c:idx val="4"/>
              <c:layout>
                <c:manualLayout>
                  <c:x val="-1.0802495159268052E-2"/>
                  <c:y val="-8.35012151014993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0E-47A1-82D8-ECD0F765C49C}"/>
                </c:ext>
              </c:extLst>
            </c:dLbl>
            <c:dLbl>
              <c:idx val="5"/>
              <c:layout>
                <c:manualLayout>
                  <c:x val="-1.3920452291015351E-2"/>
                  <c:y val="1.532201535647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 оценка</c:v>
                </c:pt>
                <c:pt idx="3">
                  <c:v>2023 год прогноз</c:v>
                </c:pt>
                <c:pt idx="4">
                  <c:v>2024 год прогноз</c:v>
                </c:pt>
                <c:pt idx="5">
                  <c:v>2025 год 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61562.9</c:v>
                </c:pt>
                <c:pt idx="1">
                  <c:v>81496.2</c:v>
                </c:pt>
                <c:pt idx="2">
                  <c:v>91927.8</c:v>
                </c:pt>
                <c:pt idx="3">
                  <c:v>94422.3</c:v>
                </c:pt>
                <c:pt idx="4">
                  <c:v>97644.2</c:v>
                </c:pt>
                <c:pt idx="5">
                  <c:v>102775.9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0E-47A1-82D8-ECD0F765C4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6926829558620493E-3"/>
                  <c:y val="-1.67397235002532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0E-47A1-82D8-ECD0F765C49C}"/>
                </c:ext>
              </c:extLst>
            </c:dLbl>
            <c:dLbl>
              <c:idx val="4"/>
              <c:layout>
                <c:manualLayout>
                  <c:x val="2.5920541732095501E-2"/>
                  <c:y val="1.7595870990179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0E-47A1-82D8-ECD0F765C49C}"/>
                </c:ext>
              </c:extLst>
            </c:dLbl>
            <c:dLbl>
              <c:idx val="5"/>
              <c:layout>
                <c:manualLayout>
                  <c:x val="2.9762194081609992E-2"/>
                  <c:y val="7.96716085460165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 оценка</c:v>
                </c:pt>
                <c:pt idx="3">
                  <c:v>2023 год прогноз</c:v>
                </c:pt>
                <c:pt idx="4">
                  <c:v>2024 год прогноз</c:v>
                </c:pt>
                <c:pt idx="5">
                  <c:v>2025 год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 formatCode="#,##0.0">
                  <c:v>94979.5</c:v>
                </c:pt>
                <c:pt idx="4" formatCode="#,##0.0">
                  <c:v>98609.2</c:v>
                </c:pt>
                <c:pt idx="5" formatCode="#,##0.0">
                  <c:v>104302.9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F0E-47A1-82D8-ECD0F765C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84511744"/>
        <c:axId val="84529920"/>
      </c:barChart>
      <c:catAx>
        <c:axId val="84511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529920"/>
        <c:crosses val="autoZero"/>
        <c:auto val="1"/>
        <c:lblAlgn val="ctr"/>
        <c:lblOffset val="100"/>
        <c:noMultiLvlLbl val="0"/>
      </c:catAx>
      <c:valAx>
        <c:axId val="8452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5117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46568120111412"/>
          <c:y val="1.8946832704862859E-2"/>
          <c:w val="0.86210605618742164"/>
          <c:h val="0.88307085222208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88396221082651E-3"/>
                  <c:y val="1.58213629858119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4-49A0-BF21-417090C0DB83}"/>
                </c:ext>
              </c:extLst>
            </c:dLbl>
            <c:dLbl>
              <c:idx val="1"/>
              <c:layout>
                <c:manualLayout>
                  <c:x val="-7.7354952763533666E-3"/>
                  <c:y val="-3.73228546501369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4-49A0-BF21-417090C0DB83}"/>
                </c:ext>
              </c:extLst>
            </c:dLbl>
            <c:dLbl>
              <c:idx val="2"/>
              <c:layout>
                <c:manualLayout>
                  <c:x val="-3.0941981105413238E-2"/>
                  <c:y val="9.4625311239927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5759309.3000000007</c:v>
                </c:pt>
                <c:pt idx="1">
                  <c:v>4063072.3</c:v>
                </c:pt>
                <c:pt idx="2">
                  <c:v>-152333.29999999999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0B-4AAC-B7CD-59459758F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018089607977262E-2"/>
                  <c:y val="6.76946842507695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4-49A0-BF21-417090C0DB83}"/>
                </c:ext>
              </c:extLst>
            </c:dLbl>
            <c:dLbl>
              <c:idx val="1"/>
              <c:layout>
                <c:manualLayout>
                  <c:x val="-1.2376792442165239E-2"/>
                  <c:y val="-2.0464025239025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7335797971765323E-2"/>
                      <c:h val="4.82681254370429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E24-49A0-BF21-417090C0DB83}"/>
                </c:ext>
              </c:extLst>
            </c:dLbl>
            <c:dLbl>
              <c:idx val="2"/>
              <c:layout>
                <c:manualLayout>
                  <c:x val="3.0941981105413238E-3"/>
                  <c:y val="9.57726510779848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5421975.3000000007</c:v>
                </c:pt>
                <c:pt idx="1">
                  <c:v>3809182.9</c:v>
                </c:pt>
                <c:pt idx="2">
                  <c:v>-162727.20000000001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F0B-4AAC-B7CD-59459758F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825943316239713E-3"/>
                  <c:y val="-6.1988618911624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D-40F1-BDC4-667EBAA4942E}"/>
                </c:ext>
              </c:extLst>
            </c:dLbl>
            <c:dLbl>
              <c:idx val="1"/>
              <c:layout>
                <c:manualLayout>
                  <c:x val="1.5470990552705485E-3"/>
                  <c:y val="-1.13861940176582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0B-4AAC-B7CD-59459758F077}"/>
                </c:ext>
              </c:extLst>
            </c:dLbl>
            <c:dLbl>
              <c:idx val="2"/>
              <c:layout>
                <c:manualLayout>
                  <c:x val="2.7847782994871801E-2"/>
                  <c:y val="9.1748384166465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3719647.8</c:v>
                </c:pt>
                <c:pt idx="1">
                  <c:v>4309735.2</c:v>
                </c:pt>
                <c:pt idx="2">
                  <c:v>-126268.4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F0B-4AAC-B7CD-59459758F0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7623168"/>
        <c:axId val="87624704"/>
      </c:barChart>
      <c:catAx>
        <c:axId val="8762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24704"/>
        <c:crosses val="autoZero"/>
        <c:auto val="1"/>
        <c:lblAlgn val="ctr"/>
        <c:lblOffset val="100"/>
        <c:noMultiLvlLbl val="0"/>
      </c:catAx>
      <c:valAx>
        <c:axId val="8762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231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3529411764755E-2"/>
          <c:y val="9.138277777777748E-2"/>
          <c:w val="0.89334336884359999"/>
          <c:h val="0.78801222222222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2023г</c:v>
                </c:pt>
              </c:strCache>
            </c:strRef>
          </c:tx>
          <c:dLbls>
            <c:dLbl>
              <c:idx val="0"/>
              <c:layout>
                <c:manualLayout>
                  <c:x val="-0.16882352941176468"/>
                  <c:y val="5.44873729939631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9B-4A18-A66F-2B6949F73E92}"/>
                </c:ext>
              </c:extLst>
            </c:dLbl>
            <c:dLbl>
              <c:idx val="1"/>
              <c:layout>
                <c:manualLayout>
                  <c:x val="-8.4877257989810023E-2"/>
                  <c:y val="-0.196880528172005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2-4860-8486-8EFEA89E00CB}"/>
                </c:ext>
              </c:extLst>
            </c:dLbl>
            <c:dLbl>
              <c:idx val="2"/>
              <c:layout>
                <c:manualLayout>
                  <c:x val="0.22213235294117648"/>
                  <c:y val="-0.135709793910549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9B-4A18-A66F-2B6949F73E92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860-8486-8EFEA89E0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1971101</c:v>
                </c:pt>
                <c:pt idx="1">
                  <c:v>252201.8</c:v>
                </c:pt>
                <c:pt idx="2">
                  <c:v>3536006.5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A2-4860-8486-8EFEA89E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93307566215836"/>
          <c:y val="1.0627985779357861E-2"/>
          <c:w val="0.60041257599058151"/>
          <c:h val="0.528076880346627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2024 год</c:v>
                </c:pt>
              </c:strCache>
            </c:strRef>
          </c:tx>
          <c:dLbls>
            <c:dLbl>
              <c:idx val="0"/>
              <c:layout>
                <c:manualLayout>
                  <c:x val="-0.15797440635251109"/>
                  <c:y val="3.8231029885568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FC-4035-AE7B-EB960B77A383}"/>
                </c:ext>
              </c:extLst>
            </c:dLbl>
            <c:dLbl>
              <c:idx val="1"/>
              <c:layout>
                <c:manualLayout>
                  <c:x val="-8.8012443061882009E-2"/>
                  <c:y val="-0.13029915389980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D-45A3-BB44-1254B25DD303}"/>
                </c:ext>
              </c:extLst>
            </c:dLbl>
            <c:dLbl>
              <c:idx val="2"/>
              <c:layout>
                <c:manualLayout>
                  <c:x val="0.20434815234954401"/>
                  <c:y val="-8.8166870347739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C-4035-AE7B-EB960B77A383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D-45A3-BB44-1254B25DD3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1861491</c:v>
                </c:pt>
                <c:pt idx="1">
                  <c:v>262185</c:v>
                </c:pt>
                <c:pt idx="2" formatCode="General">
                  <c:v>3298299.3</c:v>
                </c:pt>
                <c:pt idx="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2D-45A3-BB44-1254B25D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8.3318267667228899E-2"/>
          <c:y val="0.54558540539199341"/>
          <c:w val="0.8719900297816372"/>
          <c:h val="0.31900288856793846"/>
        </c:manualLayout>
      </c:layout>
      <c:overlay val="0"/>
      <c:txPr>
        <a:bodyPr/>
        <a:lstStyle/>
        <a:p>
          <a:pPr>
            <a:lnSpc>
              <a:spcPct val="100000"/>
            </a:lnSpc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95486111111396E-2"/>
          <c:y val="0.1460811148606424"/>
          <c:w val="0.77724756944444462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2025 год</c:v>
                </c:pt>
              </c:strCache>
            </c:strRef>
          </c:tx>
          <c:dLbls>
            <c:dLbl>
              <c:idx val="0"/>
              <c:layout>
                <c:manualLayout>
                  <c:x val="-0.23573572543672194"/>
                  <c:y val="5.6699023733144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40-43AA-84BC-E341C7B2EF74}"/>
                </c:ext>
              </c:extLst>
            </c:dLbl>
            <c:dLbl>
              <c:idx val="1"/>
              <c:layout>
                <c:manualLayout>
                  <c:x val="-0.11813914183885427"/>
                  <c:y val="-0.298887083559001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B-4FC8-B63C-38B6277E762F}"/>
                </c:ext>
              </c:extLst>
            </c:dLbl>
            <c:dLbl>
              <c:idx val="2"/>
              <c:layout>
                <c:manualLayout>
                  <c:x val="0.19516011984295306"/>
                  <c:y val="-0.122631337749447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40-43AA-84BC-E341C7B2EF7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FC8-B63C-38B6277E7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1531894</c:v>
                </c:pt>
                <c:pt idx="1">
                  <c:v>271940</c:v>
                </c:pt>
                <c:pt idx="2" formatCode="General">
                  <c:v>1915813.8</c:v>
                </c:pt>
                <c:pt idx="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DB-4FC8-B63C-38B6277E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4031126171169"/>
          <c:y val="9.3878129238736507E-2"/>
          <c:w val="0.89778992903664756"/>
          <c:h val="0.73469236750618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план 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1213.4000000000001</c:v>
                </c:pt>
                <c:pt idx="1">
                  <c:v>1454.2</c:v>
                </c:pt>
                <c:pt idx="2">
                  <c:v>1971.1</c:v>
                </c:pt>
                <c:pt idx="3">
                  <c:v>1861.5</c:v>
                </c:pt>
                <c:pt idx="4">
                  <c:v>1531.9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A3-43CC-94AB-4043936C1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план 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284.5</c:v>
                </c:pt>
                <c:pt idx="1">
                  <c:v>296.7</c:v>
                </c:pt>
                <c:pt idx="2">
                  <c:v>252.2</c:v>
                </c:pt>
                <c:pt idx="3">
                  <c:v>262.2</c:v>
                </c:pt>
                <c:pt idx="4">
                  <c:v>271.89999999999986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A3-43CC-94AB-4043936C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593152"/>
        <c:axId val="114603136"/>
      </c:barChart>
      <c:catAx>
        <c:axId val="11459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03136"/>
        <c:crosses val="autoZero"/>
        <c:auto val="1"/>
        <c:lblAlgn val="ctr"/>
        <c:lblOffset val="100"/>
        <c:noMultiLvlLbl val="0"/>
      </c:catAx>
      <c:valAx>
        <c:axId val="11460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5931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82"/>
          <c:y val="3.3479059803972609E-2"/>
          <c:w val="0.70835787887625157"/>
          <c:h val="0.54137564754500822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631.9</c:v>
                </c:pt>
                <c:pt idx="1">
                  <c:v>790</c:v>
                </c:pt>
                <c:pt idx="2">
                  <c:v>1319.1</c:v>
                </c:pt>
                <c:pt idx="3">
                  <c:v>1139.4000000000001</c:v>
                </c:pt>
                <c:pt idx="4">
                  <c:v>807.4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5-40C9-9611-F5261C900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</c:v>
                </c:pt>
                <c:pt idx="1">
                  <c:v>9.9</c:v>
                </c:pt>
                <c:pt idx="2">
                  <c:v>10.5</c:v>
                </c:pt>
                <c:pt idx="3">
                  <c:v>11.5</c:v>
                </c:pt>
                <c:pt idx="4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5-40C9-9611-F5261C900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274.8</c:v>
                </c:pt>
                <c:pt idx="1">
                  <c:v>356.5</c:v>
                </c:pt>
                <c:pt idx="2">
                  <c:v>356.6</c:v>
                </c:pt>
                <c:pt idx="3">
                  <c:v>424.8</c:v>
                </c:pt>
                <c:pt idx="4">
                  <c:v>424.8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5-40C9-9611-F5261C9008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63.6</c:v>
                </c:pt>
                <c:pt idx="1">
                  <c:v>65</c:v>
                </c:pt>
                <c:pt idx="2">
                  <c:v>65.7</c:v>
                </c:pt>
                <c:pt idx="3">
                  <c:v>66.3</c:v>
                </c:pt>
                <c:pt idx="4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B5-40C9-9611-F5261C9008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219.2</c:v>
                </c:pt>
                <c:pt idx="1">
                  <c:v>217</c:v>
                </c:pt>
                <c:pt idx="2">
                  <c:v>202</c:v>
                </c:pt>
                <c:pt idx="3">
                  <c:v>202</c:v>
                </c:pt>
                <c:pt idx="4">
                  <c:v>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B5-40C9-9611-F5261C9008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13.9</c:v>
                </c:pt>
                <c:pt idx="1">
                  <c:v>15.8</c:v>
                </c:pt>
                <c:pt idx="2">
                  <c:v>17.2</c:v>
                </c:pt>
                <c:pt idx="3">
                  <c:v>17.5</c:v>
                </c:pt>
                <c:pt idx="4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B5-40C9-9611-F5261C90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96192"/>
        <c:axId val="114697728"/>
      </c:areaChart>
      <c:catAx>
        <c:axId val="11469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97728"/>
        <c:crosses val="autoZero"/>
        <c:auto val="1"/>
        <c:lblAlgn val="ctr"/>
        <c:lblOffset val="100"/>
        <c:noMultiLvlLbl val="0"/>
      </c:catAx>
      <c:valAx>
        <c:axId val="11469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96192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803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10 мес. 2022г.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496.4</c:v>
                </c:pt>
                <c:pt idx="1">
                  <c:v>478.9</c:v>
                </c:pt>
                <c:pt idx="2">
                  <c:v>568</c:v>
                </c:pt>
                <c:pt idx="3">
                  <c:v>550.79999999999995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F7-4BDD-90EE-86E46E10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10 мес. 2022г.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637.70000000000005</c:v>
                </c:pt>
                <c:pt idx="1">
                  <c:v>498.4</c:v>
                </c:pt>
                <c:pt idx="2" formatCode="0.0">
                  <c:v>399</c:v>
                </c:pt>
                <c:pt idx="3">
                  <c:v>391.1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F7-4BDD-90EE-86E46E10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398336"/>
        <c:axId val="114399872"/>
      </c:areaChart>
      <c:catAx>
        <c:axId val="11439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399872"/>
        <c:crosses val="autoZero"/>
        <c:auto val="1"/>
        <c:lblAlgn val="ctr"/>
        <c:lblOffset val="100"/>
        <c:noMultiLvlLbl val="0"/>
      </c:catAx>
      <c:valAx>
        <c:axId val="11439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398336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7297059585972"/>
          <c:y val="0.79301312566808013"/>
          <c:w val="0.63138123541828683"/>
          <c:h val="0.13904198779988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b="1" dirty="0"/>
            <a:t>15%</a:t>
          </a:r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8A1A91-D054-4E14-9A78-73CB862DC7AC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C3DDE2F-24CD-4B6A-80BA-BFEDD8573800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1" custFlipHor="1" custScaleX="2584" custScaleY="50708" custLinFactNeighborX="-7626" custLinFactNeighborY="-9873"/>
      <dgm:spPr/>
    </dgm:pt>
    <dgm:pt modelId="{19998372-A571-497F-AEB4-B8C97FFF4D66}" type="pres">
      <dgm:prSet presAssocID="{B369B849-9C5A-42C2-9342-4078D0FF5DF6}" presName="arrow1" presStyleLbl="fgShp" presStyleIdx="0" presStyleCnt="1" custLinFactY="-91085" custLinFactNeighborX="1009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54163" custScaleY="54002" custLinFactNeighborX="3126" custLinFactNeighborY="-24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51A1-E2F0-44F9-9309-4C0D476AEDD1}" type="pres">
      <dgm:prSet presAssocID="{DBF17F64-1AFC-49A8-A794-322AFCDA031C}" presName="item1" presStyleLbl="node1" presStyleIdx="0" presStyleCnt="3" custScaleX="81904" custScaleY="79570" custLinFactY="-16696" custLinFactNeighborX="-83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B80C9-B7B7-412F-AAB4-970D35CFA58A}" type="pres">
      <dgm:prSet presAssocID="{41A0988E-B46A-4648-9BCC-3F06AD2AA30C}" presName="item2" presStyleLbl="node1" presStyleIdx="1" presStyleCnt="3" custScaleX="88830" custScaleY="79562" custLinFactY="-836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1508-1591-48F7-A4AF-BDC6B174BA04}" type="pres">
      <dgm:prSet presAssocID="{BA45AC16-2C41-424B-914A-24D2880C3C30}" presName="item3" presStyleLbl="node1" presStyleIdx="2" presStyleCnt="3" custScaleX="80718" custScaleY="80658" custLinFactNeighborX="27088" custLinFactNeighborY="-8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26782" custScaleY="132298" custLinFactNeighborX="1284" custLinFactNeighborY="-6281"/>
      <dgm:spPr>
        <a:prstGeom prst="flowChartCollate">
          <a:avLst/>
        </a:prstGeom>
      </dgm:spPr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#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 b="1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 b="1"/>
        </a:p>
      </dgm:t>
    </dgm:pt>
    <dgm:pt modelId="{0DC2ACDD-4F94-4823-8A33-2E1E31B4ED89}">
      <dgm:prSet phldrT="[Текст]"/>
      <dgm:spPr>
        <a:solidFill>
          <a:srgbClr val="FF6699"/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 b="1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 b="1"/>
        </a:p>
      </dgm:t>
    </dgm:pt>
    <dgm:pt modelId="{0CA10185-FBF1-4D6A-84B0-C9C0A7827660}">
      <dgm:prSet phldrT="[Текст]"/>
      <dgm:spPr>
        <a:solidFill>
          <a:srgbClr val="FF9999"/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 b="1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 b="1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14635-41AF-482F-8575-607B32A19DEE}" type="pres">
      <dgm:prSet presAssocID="{9D328161-4793-4F10-A31E-3604D3B56485}" presName="node" presStyleLbl="node1" presStyleIdx="0" presStyleCnt="3" custScaleX="7065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1CBAAC8-3DD5-479D-A723-4E861B4ED91A}" type="pres">
      <dgm:prSet presAssocID="{F8BF3504-11DF-4A16-B9DF-604ED80FCDF3}" presName="sibTrans" presStyleCnt="0"/>
      <dgm:spPr/>
    </dgm:pt>
    <dgm:pt modelId="{7AAC85C8-9C35-4D50-9C4F-97B34C81EC9C}" type="pres">
      <dgm:prSet presAssocID="{0DC2ACDD-4F94-4823-8A33-2E1E31B4ED89}" presName="node" presStyleLbl="node1" presStyleIdx="1" presStyleCnt="3" custScaleX="72133" custLinFactNeighborX="1208" custLinFactNeighborY="13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23BBBEA-B275-40CC-BE01-571463401472}" type="pres">
      <dgm:prSet presAssocID="{39583012-8E3F-401E-A2F0-28419F174EAB}" presName="sibTrans" presStyleCnt="0"/>
      <dgm:spPr/>
    </dgm:pt>
    <dgm:pt modelId="{DBC007ED-BC63-4A4F-B672-2F33F4C7A88F}" type="pres">
      <dgm:prSet presAssocID="{0CA10185-FBF1-4D6A-84B0-C9C0A7827660}" presName="node" presStyleLbl="node1" presStyleIdx="2" presStyleCnt="3" custScaleX="688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48B03938-2A66-4B31-B3C7-3E0E9C82930C}" type="presOf" srcId="{0DC2ACDD-4F94-4823-8A33-2E1E31B4ED89}" destId="{7AAC85C8-9C35-4D50-9C4F-97B34C81EC9C}" srcOrd="0" destOrd="0" presId="urn:microsoft.com/office/officeart/2005/8/layout/default#1"/>
    <dgm:cxn modelId="{C7C06231-C054-484E-9465-62AE1CECEE87}" type="presOf" srcId="{DA39625B-3C61-4286-861D-BD0277843311}" destId="{C3DB503A-7593-402B-93E0-8D425E87D405}" srcOrd="0" destOrd="0" presId="urn:microsoft.com/office/officeart/2005/8/layout/default#1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DF02606B-1614-450B-B363-EAC614A883E3}" type="presOf" srcId="{9D328161-4793-4F10-A31E-3604D3B56485}" destId="{AE814635-41AF-482F-8575-607B32A19DEE}" srcOrd="0" destOrd="0" presId="urn:microsoft.com/office/officeart/2005/8/layout/default#1"/>
    <dgm:cxn modelId="{065BC10C-701F-4AAC-A6F6-BE40AFCF3AEC}" type="presOf" srcId="{0CA10185-FBF1-4D6A-84B0-C9C0A7827660}" destId="{DBC007ED-BC63-4A4F-B672-2F33F4C7A88F}" srcOrd="0" destOrd="0" presId="urn:microsoft.com/office/officeart/2005/8/layout/default#1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144D7EBB-5DCD-47D9-9EB6-0D2421CC1EFB}" type="presParOf" srcId="{C3DB503A-7593-402B-93E0-8D425E87D405}" destId="{AE814635-41AF-482F-8575-607B32A19DEE}" srcOrd="0" destOrd="0" presId="urn:microsoft.com/office/officeart/2005/8/layout/default#1"/>
    <dgm:cxn modelId="{47F80AA3-D03A-4A50-BDD7-BA0E5EF02090}" type="presParOf" srcId="{C3DB503A-7593-402B-93E0-8D425E87D405}" destId="{01CBAAC8-3DD5-479D-A723-4E861B4ED91A}" srcOrd="1" destOrd="0" presId="urn:microsoft.com/office/officeart/2005/8/layout/default#1"/>
    <dgm:cxn modelId="{B9B3FBC0-C2EA-41DB-A781-CA17D8AECA9F}" type="presParOf" srcId="{C3DB503A-7593-402B-93E0-8D425E87D405}" destId="{7AAC85C8-9C35-4D50-9C4F-97B34C81EC9C}" srcOrd="2" destOrd="0" presId="urn:microsoft.com/office/officeart/2005/8/layout/default#1"/>
    <dgm:cxn modelId="{35881E3E-2FB1-4FFB-8132-3119FCFC7CB8}" type="presParOf" srcId="{C3DB503A-7593-402B-93E0-8D425E87D405}" destId="{423BBBEA-B275-40CC-BE01-571463401472}" srcOrd="3" destOrd="0" presId="urn:microsoft.com/office/officeart/2005/8/layout/default#1"/>
    <dgm:cxn modelId="{67A4B4B8-9E8C-4E85-87B9-ECC8FA48EB8E}" type="presParOf" srcId="{C3DB503A-7593-402B-93E0-8D425E87D405}" destId="{DBC007ED-BC63-4A4F-B672-2F33F4C7A88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93BB4BB-9750-461A-8BCC-A32C7260FCE3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dirty="0"/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b="1" dirty="0"/>
            <a:t>85%</a:t>
          </a:r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26653" custScaleY="6162"/>
      <dgm:spPr/>
    </dgm:pt>
    <dgm:pt modelId="{19998372-A571-497F-AEB4-B8C97FFF4D66}" type="pres">
      <dgm:prSet presAssocID="{B369B849-9C5A-42C2-9342-4078D0FF5DF6}" presName="arrow1" presStyleLbl="fgShp" presStyleIdx="0" presStyleCnt="1" custLinFactY="-97023" custLinFactNeighborX="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66666" custScaleY="42350" custLinFactNeighborX="0" custLinFactNeighborY="9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F12C-6E58-497A-AFE7-361DE060183A}" type="pres">
      <dgm:prSet presAssocID="{293BB4BB-9750-461A-8BCC-A32C7260FCE3}" presName="item1" presStyleLbl="node1" presStyleIdx="0" presStyleCnt="1" custScaleX="61531" custScaleY="62345" custLinFactNeighborX="13995" custLinFactNeighborY="-49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42857" custScaleY="155281" custLinFactNeighborX="-3106" custLinFactNeighborY="-18496"/>
      <dgm:spPr>
        <a:prstGeom prst="flowChartCollate">
          <a:avLst/>
        </a:prstGeom>
      </dgm:spPr>
    </dgm:pt>
  </dgm:ptLst>
  <dgm:cxnLst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5365C9BA-4699-4C32-9AEF-73CD7476504A}" type="presOf" srcId="{293BB4BB-9750-461A-8BCC-A32C7260FCE3}" destId="{6155B7D2-06E9-4939-9EB6-673730F76B44}" srcOrd="0" destOrd="0" presId="urn:microsoft.com/office/officeart/2005/8/layout/funnel1"/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FA7FD9D6-AC3B-4B1C-A51C-145401DD75A5}" type="presOf" srcId="{63F4F228-E0CC-40C7-9F2B-915935FA3038}" destId="{1B16F12C-6E58-497A-AFE7-361DE060183A}" srcOrd="0" destOrd="0" presId="urn:microsoft.com/office/officeart/2005/8/layout/funnel1"/>
    <dgm:cxn modelId="{135883E0-1EA3-4DF2-85C1-A909F3870B0E}" srcId="{B369B849-9C5A-42C2-9342-4078D0FF5DF6}" destId="{293BB4BB-9750-461A-8BCC-A32C7260FCE3}" srcOrd="1" destOrd="0" parTransId="{0A873D20-F667-465C-8A16-C5C2B495F386}" sibTransId="{8FF700F1-DAB2-4FBA-AD40-CB33F1A7E7F9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FB0E29A0-08C8-4972-A71A-2B66DD3DB008}" type="presParOf" srcId="{409B43D6-C89F-41C7-BD37-641FEB28E0D5}" destId="{1B16F12C-6E58-497A-AFE7-361DE060183A}" srcOrd="3" destOrd="0" presId="urn:microsoft.com/office/officeart/2005/8/layout/funnel1"/>
    <dgm:cxn modelId="{9BD8A36F-0DB4-4417-AD78-6F5B554DAEC6}" type="presParOf" srcId="{409B43D6-C89F-41C7-BD37-641FEB28E0D5}" destId="{C5862DB7-C70E-47BC-ACE0-88B26CF7B84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 flipH="1" flipV="1">
          <a:off x="1695044" y="720083"/>
          <a:ext cx="63991" cy="43610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728192" y="2112045"/>
          <a:ext cx="479933" cy="307157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216035" y="2937504"/>
          <a:ext cx="3551423" cy="3110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sp:txBody>
      <dsp:txXfrm>
        <a:off x="216035" y="2937504"/>
        <a:ext cx="3551423" cy="311008"/>
      </dsp:txXfrm>
    </dsp:sp>
    <dsp:sp modelId="{199E51A1-E2F0-44F9-9309-4C0D476AEDD1}">
      <dsp:nvSpPr>
        <dsp:cNvPr id="0" name=""/>
        <dsp:cNvSpPr/>
      </dsp:nvSpPr>
      <dsp:spPr>
        <a:xfrm>
          <a:off x="1584172" y="599624"/>
          <a:ext cx="707552" cy="6873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15%</a:t>
          </a:r>
        </a:p>
      </dsp:txBody>
      <dsp:txXfrm>
        <a:off x="1687791" y="700290"/>
        <a:ext cx="500314" cy="486057"/>
      </dsp:txXfrm>
    </dsp:sp>
    <dsp:sp modelId="{CE4B80C9-B7B7-412F-AAB4-970D35CFA58A}">
      <dsp:nvSpPr>
        <dsp:cNvPr id="0" name=""/>
        <dsp:cNvSpPr/>
      </dsp:nvSpPr>
      <dsp:spPr>
        <a:xfrm>
          <a:off x="1008114" y="23561"/>
          <a:ext cx="767384" cy="687320"/>
        </a:xfrm>
        <a:prstGeom prst="ellipse">
          <a:avLst/>
        </a:prstGeom>
        <a:solidFill>
          <a:schemeClr val="accent3">
            <a:hueOff val="-660604"/>
            <a:satOff val="0"/>
            <a:lumOff val="-28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100%</a:t>
          </a:r>
        </a:p>
      </dsp:txBody>
      <dsp:txXfrm>
        <a:off x="1120495" y="124217"/>
        <a:ext cx="542622" cy="486008"/>
      </dsp:txXfrm>
    </dsp:sp>
    <dsp:sp modelId="{089E1508-1591-48F7-A4AF-BDC6B174BA04}">
      <dsp:nvSpPr>
        <dsp:cNvPr id="0" name=""/>
        <dsp:cNvSpPr/>
      </dsp:nvSpPr>
      <dsp:spPr>
        <a:xfrm>
          <a:off x="2160239" y="5560"/>
          <a:ext cx="697306" cy="696788"/>
        </a:xfrm>
        <a:prstGeom prst="ellipse">
          <a:avLst/>
        </a:prstGeom>
        <a:solidFill>
          <a:schemeClr val="accent3">
            <a:hueOff val="-1321208"/>
            <a:satOff val="0"/>
            <a:lumOff val="-5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100%</a:t>
          </a:r>
        </a:p>
      </dsp:txBody>
      <dsp:txXfrm>
        <a:off x="2262357" y="107602"/>
        <a:ext cx="493070" cy="492704"/>
      </dsp:txXfrm>
    </dsp:sp>
    <dsp:sp modelId="{C5862DB7-C70E-47BC-ACE0-88B26CF7B847}">
      <dsp:nvSpPr>
        <dsp:cNvPr id="0" name=""/>
        <dsp:cNvSpPr/>
      </dsp:nvSpPr>
      <dsp:spPr>
        <a:xfrm>
          <a:off x="250529" y="5176"/>
          <a:ext cx="3407428" cy="284454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1683218" y="911"/>
          <a:ext cx="1439456" cy="1222312"/>
        </a:xfrm>
        <a:prstGeom prst="ellipse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</a:p>
      </dsp:txBody>
      <dsp:txXfrm>
        <a:off x="1894021" y="179914"/>
        <a:ext cx="1017850" cy="864306"/>
      </dsp:txXfrm>
    </dsp:sp>
    <dsp:sp modelId="{7AAC85C8-9C35-4D50-9C4F-97B34C81EC9C}">
      <dsp:nvSpPr>
        <dsp:cNvPr id="0" name=""/>
        <dsp:cNvSpPr/>
      </dsp:nvSpPr>
      <dsp:spPr>
        <a:xfrm>
          <a:off x="3351003" y="1823"/>
          <a:ext cx="1469484" cy="1222312"/>
        </a:xfrm>
        <a:prstGeom prst="ellipse">
          <a:avLst/>
        </a:prstGeom>
        <a:solidFill>
          <a:srgbClr val="FF66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</dsp:txBody>
      <dsp:txXfrm>
        <a:off x="3566204" y="180826"/>
        <a:ext cx="1039082" cy="864306"/>
      </dsp:txXfrm>
    </dsp:sp>
    <dsp:sp modelId="{DBC007ED-BC63-4A4F-B672-2F33F4C7A88F}">
      <dsp:nvSpPr>
        <dsp:cNvPr id="0" name=""/>
        <dsp:cNvSpPr/>
      </dsp:nvSpPr>
      <dsp:spPr>
        <a:xfrm>
          <a:off x="4999598" y="911"/>
          <a:ext cx="1402767" cy="1222312"/>
        </a:xfrm>
        <a:prstGeom prst="ellipse">
          <a:avLst/>
        </a:prstGeom>
        <a:solidFill>
          <a:srgbClr val="FF99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</a:p>
      </dsp:txBody>
      <dsp:txXfrm>
        <a:off x="5205028" y="179914"/>
        <a:ext cx="991907" cy="86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1368153" y="1078974"/>
          <a:ext cx="569435" cy="457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449161" y="2025593"/>
          <a:ext cx="414046" cy="264989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6" y="2952340"/>
          <a:ext cx="3312354" cy="2104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kern="1200" dirty="0"/>
        </a:p>
      </dsp:txBody>
      <dsp:txXfrm>
        <a:off x="6" y="2952340"/>
        <a:ext cx="3312354" cy="210418"/>
      </dsp:txXfrm>
    </dsp:sp>
    <dsp:sp modelId="{1B16F12C-6E58-497A-AFE7-361DE060183A}">
      <dsp:nvSpPr>
        <dsp:cNvPr id="0" name=""/>
        <dsp:cNvSpPr/>
      </dsp:nvSpPr>
      <dsp:spPr>
        <a:xfrm>
          <a:off x="1296140" y="415093"/>
          <a:ext cx="713346" cy="7227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85%</a:t>
          </a:r>
        </a:p>
      </dsp:txBody>
      <dsp:txXfrm>
        <a:off x="1400607" y="520942"/>
        <a:ext cx="504412" cy="511085"/>
      </dsp:txXfrm>
    </dsp:sp>
    <dsp:sp modelId="{C5862DB7-C70E-47BC-ACE0-88B26CF7B847}">
      <dsp:nvSpPr>
        <dsp:cNvPr id="0" name=""/>
        <dsp:cNvSpPr/>
      </dsp:nvSpPr>
      <dsp:spPr>
        <a:xfrm>
          <a:off x="0" y="0"/>
          <a:ext cx="3312364" cy="2880347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0.24074</cdr:x>
      <cdr:y>0.56331</cdr:y>
    </cdr:from>
    <cdr:to>
      <cdr:x>0.32407</cdr:x>
      <cdr:y>0.60778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812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+240,8 (+19,8%)</a:t>
          </a: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0800000">
          <a:off x="2240255" y="2011749"/>
          <a:ext cx="320061" cy="2285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0.25926</cdr:x>
      <cdr:y>0.60778</cdr:y>
    </cdr:from>
    <cdr:to>
      <cdr:x>0.29644</cdr:x>
      <cdr:y>0.6498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33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-44,5 (-15,0%)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-+12,2(+4,3%)</a:t>
          </a:r>
        </a:p>
      </cdr:txBody>
    </cdr:sp>
  </cdr:relSizeAnchor>
  <cdr:relSizeAnchor xmlns:cdr="http://schemas.openxmlformats.org/drawingml/2006/chartDrawing">
    <cdr:from>
      <cdr:x>0.41667</cdr:x>
      <cdr:y>0.56331</cdr:y>
    </cdr:from>
    <cdr:to>
      <cdr:x>0.5</cdr:x>
      <cdr:y>0.60778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429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+516,9 (+35,5%)</a:t>
          </a:r>
        </a:p>
      </cdr:txBody>
    </cdr:sp>
  </cdr:relSizeAnchor>
  <cdr:relSizeAnchor xmlns:cdr="http://schemas.openxmlformats.org/drawingml/2006/chartDrawing">
    <cdr:from>
      <cdr:x>0.44444</cdr:x>
      <cdr:y>0.60778</cdr:y>
    </cdr:from>
    <cdr:to>
      <cdr:x>0.48163</cdr:x>
      <cdr:y>0.6498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657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0.59259</cdr:x>
      <cdr:y>0.25201</cdr:y>
    </cdr:from>
    <cdr:to>
      <cdr:x>0.68519</cdr:x>
      <cdr:y>0.29648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876800" y="1295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+10,0 (+4,0%)</a:t>
          </a:r>
        </a:p>
      </cdr:txBody>
    </cdr:sp>
  </cdr:relSizeAnchor>
  <cdr:relSizeAnchor xmlns:cdr="http://schemas.openxmlformats.org/drawingml/2006/chartDrawing">
    <cdr:from>
      <cdr:x>0.61667</cdr:x>
      <cdr:y>0.29979</cdr:y>
    </cdr:from>
    <cdr:to>
      <cdr:x>0.65371</cdr:x>
      <cdr:y>0.34189</cdr:y>
    </cdr:to>
    <cdr:sp macro="" textlink="">
      <cdr:nvSpPr>
        <cdr:cNvPr id="28" name="Стрелка вниз 27"/>
        <cdr:cNvSpPr/>
      </cdr:nvSpPr>
      <cdr:spPr>
        <a:xfrm xmlns:a="http://schemas.openxmlformats.org/drawingml/2006/main" rot="10800000">
          <a:off x="5328621" y="1627367"/>
          <a:ext cx="320061" cy="2285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0.60185</cdr:x>
      <cdr:y>0.56331</cdr:y>
    </cdr:from>
    <cdr:to>
      <cdr:x>0.68519</cdr:x>
      <cdr:y>0.60778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953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-109,6 (-5,6%)</a:t>
          </a:r>
        </a:p>
      </cdr:txBody>
    </cdr:sp>
  </cdr:relSizeAnchor>
  <cdr:relSizeAnchor xmlns:cdr="http://schemas.openxmlformats.org/drawingml/2006/chartDrawing">
    <cdr:from>
      <cdr:x>0.62963</cdr:x>
      <cdr:y>0.60778</cdr:y>
    </cdr:from>
    <cdr:to>
      <cdr:x>0.66681</cdr:x>
      <cdr:y>0.6498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 rot="10800000">
          <a:off x="5440608" y="3299247"/>
          <a:ext cx="321271" cy="22809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0.76852</cdr:x>
      <cdr:y>0.22236</cdr:y>
    </cdr:from>
    <cdr:to>
      <cdr:x>0.86111</cdr:x>
      <cdr:y>0.26683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324600" y="1143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+9,7 (+3,7%)</a:t>
          </a:r>
        </a:p>
      </cdr:txBody>
    </cdr:sp>
  </cdr:relSizeAnchor>
  <cdr:relSizeAnchor xmlns:cdr="http://schemas.openxmlformats.org/drawingml/2006/chartDrawing">
    <cdr:from>
      <cdr:x>0.7963</cdr:x>
      <cdr:y>0.26683</cdr:y>
    </cdr:from>
    <cdr:to>
      <cdr:x>0.83333</cdr:x>
      <cdr:y>0.30893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553200" y="1371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0.77778</cdr:x>
      <cdr:y>0.56331</cdr:y>
    </cdr:from>
    <cdr:to>
      <cdr:x>0.86111</cdr:x>
      <cdr:y>0.60778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4008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-329,6 (-17,7%)</a:t>
          </a:r>
        </a:p>
      </cdr:txBody>
    </cdr:sp>
  </cdr:relSizeAnchor>
  <cdr:relSizeAnchor xmlns:cdr="http://schemas.openxmlformats.org/drawingml/2006/chartDrawing">
    <cdr:from>
      <cdr:x>0.80556</cdr:x>
      <cdr:y>0.60778</cdr:y>
    </cdr:from>
    <cdr:to>
      <cdr:x>0.84274</cdr:x>
      <cdr:y>0.6498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 rot="10800000">
          <a:off x="6960812" y="3299247"/>
          <a:ext cx="321271" cy="22809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252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2" y="9427076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5" y="9427076"/>
            <a:ext cx="2945659" cy="496252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252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2" y="9427076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5" y="9427076"/>
            <a:ext cx="2945659" cy="496252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0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7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5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05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26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3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3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96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8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63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19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201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58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110577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12/19/2022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510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6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69168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2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808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sz="1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426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sz="1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5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0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sz="1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72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sz="1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4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12/19/2022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pic>
        <p:nvPicPr>
          <p:cNvPr id="7" name="Рисунок 6">
            <a:hlinkClick r:id="rId18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6" r:id="rId1"/>
    <p:sldLayoutId id="2147485307" r:id="rId2"/>
    <p:sldLayoutId id="2147485308" r:id="rId3"/>
    <p:sldLayoutId id="2147485309" r:id="rId4"/>
    <p:sldLayoutId id="2147485310" r:id="rId5"/>
    <p:sldLayoutId id="2147485311" r:id="rId6"/>
    <p:sldLayoutId id="2147485312" r:id="rId7"/>
    <p:sldLayoutId id="2147485313" r:id="rId8"/>
    <p:sldLayoutId id="2147485314" r:id="rId9"/>
    <p:sldLayoutId id="2147485315" r:id="rId10"/>
    <p:sldLayoutId id="2147485316" r:id="rId11"/>
    <p:sldLayoutId id="2147485317" r:id="rId12"/>
    <p:sldLayoutId id="2147485318" r:id="rId13"/>
    <p:sldLayoutId id="2147485319" r:id="rId14"/>
    <p:sldLayoutId id="214748532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4548" y="1052736"/>
            <a:ext cx="836990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noProof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br>
              <a:rPr lang="ru-RU" sz="5400" b="1" noProof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noProof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граждан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2717" y="3450946"/>
            <a:ext cx="7920880" cy="1728191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Решения о бюджете городского округа Лобня на 2023 год и на плановый период 2024 и 2025 годов</a:t>
            </a:r>
            <a:r>
              <a:rPr lang="ru-RU" sz="3000" b="1" dirty="0">
                <a:solidFill>
                  <a:schemeClr val="accent4"/>
                </a:solidFill>
                <a:latin typeface="Garamond" panose="02020404030301010803" pitchFamily="18" charset="0"/>
              </a:rPr>
              <a:t/>
            </a:r>
            <a:br>
              <a:rPr lang="ru-RU" sz="3000" b="1" dirty="0">
                <a:solidFill>
                  <a:schemeClr val="accent4"/>
                </a:solidFill>
                <a:latin typeface="Garamond" panose="02020404030301010803" pitchFamily="18" charset="0"/>
              </a:rPr>
            </a:br>
            <a:endParaRPr lang="ru-RU" sz="3000" b="1" dirty="0">
              <a:solidFill>
                <a:schemeClr val="accent4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267744" y="176112"/>
            <a:ext cx="6264696" cy="97905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социально –экономического развития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 Московской области на 2023 - 2025 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19672" y="1319976"/>
            <a:ext cx="7848872" cy="7920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городского округа Лобня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по состоянию на 01.01.2022 составляет 88 974 человек.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Ожидается, что по состоянию на </a:t>
            </a:r>
            <a:r>
              <a:rPr lang="ru-RU" altLang="ru-RU" sz="1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01.01.2023численность </a:t>
            </a: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населения составит 89 536 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4582245"/>
              </p:ext>
            </p:extLst>
          </p:nvPr>
        </p:nvGraphicFramePr>
        <p:xfrm>
          <a:off x="611560" y="2276872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9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36213" y="-92252"/>
            <a:ext cx="5580112" cy="100811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социально – экономического развития </a:t>
            </a:r>
            <a:br>
              <a:rPr lang="ru-RU" altLang="ru-RU" sz="1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 Московской области на 2023 – 2025 годы</a:t>
            </a: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19672" y="836712"/>
            <a:ext cx="7848872" cy="2088232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объем отгруженных товаров собственного производства, выполненных</a:t>
            </a:r>
          </a:p>
          <a:p>
            <a:pPr marL="95250" indent="0" algn="just" eaLnBrk="1" hangingPunct="1">
              <a:buNone/>
              <a:defRPr/>
            </a:pPr>
            <a:r>
              <a:rPr lang="ru-RU" alt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работ и услуг собственными силами по промышленным видам деятельности по</a:t>
            </a:r>
          </a:p>
          <a:p>
            <a:pPr marL="95250" indent="0" algn="just" eaLnBrk="1" hangingPunct="1">
              <a:buNone/>
              <a:defRPr/>
            </a:pPr>
            <a:r>
              <a:rPr lang="ru-RU" alt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городскому округу Лобня составил  81 496,2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2022 года объем отгруженной продукции промышленными </a:t>
            </a:r>
          </a:p>
          <a:p>
            <a:pPr marL="95250" indent="0" algn="just" eaLnBrk="1" hangingPunct="1">
              <a:buNone/>
              <a:defRPr/>
            </a:pPr>
            <a:r>
              <a:rPr lang="ru-RU" alt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предприятиями городского округа Лобня составит 91 927,8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 2023 году объем отгруженной продукции промышленными</a:t>
            </a:r>
          </a:p>
          <a:p>
            <a:pPr marL="95250" indent="0" algn="just" eaLnBrk="1" hangingPunct="1">
              <a:buNone/>
              <a:defRPr/>
            </a:pPr>
            <a:r>
              <a:rPr lang="ru-RU" alt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предприятиями городского округа Лобня составит 94 979,5 млн. руб.</a:t>
            </a:r>
          </a:p>
          <a:p>
            <a:pPr marL="355600" indent="95250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</a:t>
            </a:r>
          </a:p>
          <a:p>
            <a:pPr marL="355600" indent="95250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собственными силами по промышленным видам деятельности 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xmlns="" id="{99DCB2B1-D006-DD0F-D5B2-096E8F5A22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9958578"/>
              </p:ext>
            </p:extLst>
          </p:nvPr>
        </p:nvGraphicFramePr>
        <p:xfrm>
          <a:off x="457200" y="3429000"/>
          <a:ext cx="85792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59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2302870"/>
              </p:ext>
            </p:extLst>
          </p:nvPr>
        </p:nvGraphicFramePr>
        <p:xfrm>
          <a:off x="611560" y="1264822"/>
          <a:ext cx="8280922" cy="51885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55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5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38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5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49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6 179,2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5 900,0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6 100,0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6 300,0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6 600,0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77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 и услуг, выполненных по виду экономической деятельности «Строительство»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3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1 065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90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86 713,9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93 085,9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93 782,1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97 217,9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101 213,4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9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13 162,5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16 045,1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18 742,6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20 899,9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23 193,2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16632"/>
            <a:ext cx="5760640" cy="102117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altLang="ru-RU" sz="1600" b="1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экономического развития городского округа Лобня Московской  области на 2023-2025 годы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accent4"/>
                </a:solidFill>
                <a:latin typeface="Garamond"/>
                <a:cs typeface="Arial"/>
              </a:rPr>
              <a:t> </a:t>
            </a:r>
            <a:endParaRPr lang="ru-RU" sz="1600" b="1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60647"/>
            <a:ext cx="5184576" cy="504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городского округа Лобня за 2020-2025 годы</a:t>
            </a:r>
            <a:r>
              <a:rPr lang="ru-RU" sz="1400" b="1" dirty="0">
                <a:solidFill>
                  <a:schemeClr val="accent4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4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accent4"/>
              </a:solidFill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1576956" y="5877273"/>
            <a:ext cx="7315523" cy="7200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1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2817721"/>
              </p:ext>
            </p:extLst>
          </p:nvPr>
        </p:nvGraphicFramePr>
        <p:xfrm>
          <a:off x="323528" y="1196752"/>
          <a:ext cx="8568951" cy="44644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31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64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6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4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64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64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2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2020 год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2021 год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         2022 год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 2023 год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2024 год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2025 год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2 965 496,6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3 363 754,1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6 474 164,4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5 759 309,3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5 421 975,3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3 719 647,8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192,5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1 424 930,1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</a:t>
                      </a:r>
                      <a:r>
                        <a:rPr lang="ru-RU" sz="12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882,0</a:t>
                      </a:r>
                      <a:endParaRPr lang="ru-RU" sz="12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1 750 862,5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2 223 302,8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2 123 676,0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1 803 834,0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1 540</a:t>
                      </a:r>
                      <a:r>
                        <a:rPr lang="ru-RU" sz="12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566,5</a:t>
                      </a:r>
                      <a:endParaRPr lang="ru-RU" sz="12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1 865 872,1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4 723 301,9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3 536 006,5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3 298 299,3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1 915 813,8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3 046 261,2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3 410 694,1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6 621 879,2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5 911 642,6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5 584 702,5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3 845 916,2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194,1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98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профицит (+)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-80 764,6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-46 940,0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-147 714,8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-152 333,3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-162 727,2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-126 268,4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35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9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80 764,6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46 940,0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147 714,8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152 333,3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162 727,2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126 268,4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307 992,2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200" b="0" u="none" strike="noStrike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387 897,1</a:t>
                      </a:r>
                      <a:endParaRPr kumimoji="0" lang="ru-RU" sz="1200" b="0" i="0" u="none" strike="noStrike" kern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200" b="0" u="none" strike="noStrike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530 244,2</a:t>
                      </a:r>
                      <a:endParaRPr kumimoji="0" lang="ru-RU" sz="1200" b="0" i="0" u="none" strike="noStrike" kern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200" b="0" u="none" strike="noStrike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610 530,7</a:t>
                      </a:r>
                      <a:endParaRPr kumimoji="0" lang="ru-RU" sz="1200" b="0" i="0" u="none" strike="noStrike" kern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200" b="0" u="none" strike="noStrike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773 257,9</a:t>
                      </a:r>
                      <a:endParaRPr kumimoji="0" lang="ru-RU" sz="1200" b="0" i="0" u="none" strike="noStrike" kern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200" b="0" u="none" strike="noStrike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899 526,3</a:t>
                      </a:r>
                      <a:endParaRPr kumimoji="0" lang="ru-RU" sz="1200" b="0" i="0" u="none" strike="noStrike" kern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 bwMode="auto">
          <a:xfrm>
            <a:off x="-324172" y="5229200"/>
            <a:ext cx="1295400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buFont typeface="Wingdings" pitchFamily="2" charset="2"/>
              <a:buChar char="ü"/>
              <a:defRPr/>
            </a:pPr>
            <a:r>
              <a:rPr lang="ru-RU" sz="11200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06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17976" y="201256"/>
            <a:ext cx="6840760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alt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основных параметров бюджета 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Лобня, тыс. рублей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237090"/>
              </p:ext>
            </p:extLst>
          </p:nvPr>
        </p:nvGraphicFramePr>
        <p:xfrm>
          <a:off x="611560" y="1628800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3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555776" y="213192"/>
            <a:ext cx="5760640" cy="792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799349"/>
              </p:ext>
            </p:extLst>
          </p:nvPr>
        </p:nvGraphicFramePr>
        <p:xfrm>
          <a:off x="467544" y="4005064"/>
          <a:ext cx="25908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975949"/>
              </p:ext>
            </p:extLst>
          </p:nvPr>
        </p:nvGraphicFramePr>
        <p:xfrm>
          <a:off x="2555776" y="3717032"/>
          <a:ext cx="3960440" cy="290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168658"/>
              </p:ext>
            </p:extLst>
          </p:nvPr>
        </p:nvGraphicFramePr>
        <p:xfrm>
          <a:off x="6228184" y="4005064"/>
          <a:ext cx="2915816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75392"/>
              </p:ext>
            </p:extLst>
          </p:nvPr>
        </p:nvGraphicFramePr>
        <p:xfrm>
          <a:off x="251520" y="1412776"/>
          <a:ext cx="2952328" cy="21972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9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9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960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512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5 759 309,3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1 971 101,0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252 201,8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3 536 006,5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1 834 924,6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1 701 081,9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93465"/>
              </p:ext>
            </p:extLst>
          </p:nvPr>
        </p:nvGraphicFramePr>
        <p:xfrm>
          <a:off x="3347864" y="1412776"/>
          <a:ext cx="2772347" cy="21602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4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3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870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953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5 421 975,3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1 861 491,0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4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262 185,0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  <a:p>
                      <a:pPr algn="ctr"/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95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3 298 299,3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1 601 497,0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1 696 802,3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781568"/>
              </p:ext>
            </p:extLst>
          </p:nvPr>
        </p:nvGraphicFramePr>
        <p:xfrm>
          <a:off x="6228184" y="1412776"/>
          <a:ext cx="2700338" cy="21657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63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055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209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3 719 647,8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1 531 894,0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271 940,0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1 915 813,8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218 736,6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1 697 077,2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800" b="1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43608" y="194416"/>
            <a:ext cx="8568952" cy="4982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270759"/>
              </p:ext>
            </p:extLst>
          </p:nvPr>
        </p:nvGraphicFramePr>
        <p:xfrm>
          <a:off x="395536" y="836712"/>
          <a:ext cx="8496000" cy="58200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1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  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882,0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1 750 862,5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2 223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302,8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2 123 676,0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1 803 834,0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5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000 1 01 00000 00 0000 000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631 925,7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790 031,9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1 319 131,0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1 139 432,0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807 398,0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04523281"/>
                  </a:ext>
                </a:extLst>
              </a:tr>
              <a:tr h="2188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631 925,7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790 031,9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1 319 131,0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1 139 432,0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807 398,0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64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000 1 01 02010 01 0000 110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614 053,7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754 231,9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1 264 509,0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1 090 401,0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9 142,0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2007009319"/>
                  </a:ext>
                </a:extLst>
              </a:tr>
              <a:tr h="12499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000 1 01 02020 01 0000 110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1 293,2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4131817421"/>
                  </a:ext>
                </a:extLst>
              </a:tr>
              <a:tr h="56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000 1 01 02030 01 0000 110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5 679,6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3823184858"/>
                  </a:ext>
                </a:extLst>
              </a:tr>
              <a:tr h="974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000 1 01 02040 01 0000 110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24 482,0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15 507,0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743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000 1 01 02080 01 0000 110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части суммы налога, превышающей 650 000 рублей, относящейся к части налоговой базы, превышающей 5 000 000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10 899,2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18 840,0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20 124,0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21 756,0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845940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9632" y="243784"/>
            <a:ext cx="8208912" cy="59292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r>
              <a:rPr lang="ru-RU" altLang="ru-RU" sz="1800" b="1" dirty="0">
                <a:solidFill>
                  <a:schemeClr val="accent4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accent4"/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8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090628"/>
              </p:ext>
            </p:extLst>
          </p:nvPr>
        </p:nvGraphicFramePr>
        <p:xfrm>
          <a:off x="395536" y="908721"/>
          <a:ext cx="8496000" cy="57341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  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3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000 1 03 00000 00 0000 000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9  999,0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9 873,0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10 494,0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12 107,0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3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9 999,0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9 873,0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20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000 1 03 02230 01 0000 110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4 616,1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5 543,0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78348097"/>
                  </a:ext>
                </a:extLst>
              </a:tr>
              <a:tr h="101572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000 1 03 02240 01 0000 110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66044540"/>
                  </a:ext>
                </a:extLst>
              </a:tr>
              <a:tr h="8720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000 1 03 02250 01 0000 110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6 137,6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6 833,0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46881889"/>
                  </a:ext>
                </a:extLst>
              </a:tr>
              <a:tr h="8720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000 1 03 02260 01 0000 110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-787,2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75486630"/>
                  </a:ext>
                </a:extLst>
              </a:tr>
              <a:tr h="21104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274 776,0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356 500,0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356 600,00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424 800,0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424 800,0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3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243 015,5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r>
                        <a:rPr lang="ru-RU" sz="9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392 800,0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392 800,0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0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202 015,7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331 800,0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331 800,0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5798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568952" cy="5040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712395"/>
              </p:ext>
            </p:extLst>
          </p:nvPr>
        </p:nvGraphicFramePr>
        <p:xfrm>
          <a:off x="395536" y="836712"/>
          <a:ext cx="8496000" cy="58621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1205745719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884348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417448948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260060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3213396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384919257"/>
                    </a:ext>
                  </a:extLst>
                </a:gridCol>
              </a:tblGrid>
              <a:tr h="55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  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000 1 05 01011 01 0000 110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200 015,7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273 000,0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331 800,0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000 1 05 01020 01 0000 110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40 996,2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56 000,0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9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6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000 1 05 01021 01 0000 110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40 996,2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000 1 05 01050 01 0000 110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налог, зачисляемый в бюджеты субъектов РФ (за налоговые периоды, истекшие до 1 января 2016 года)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7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000 1 05 02000 02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отдельных видов деятельности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7 022,6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8603716"/>
                  </a:ext>
                </a:extLst>
              </a:tr>
              <a:tr h="2019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61686516"/>
                  </a:ext>
                </a:extLst>
              </a:tr>
              <a:tr h="2929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24 727,8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36465898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000 1 05 04010 02 0000 110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24 727,8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05920020"/>
                  </a:ext>
                </a:extLst>
              </a:tr>
              <a:tr h="20955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000 1 06 00000 00 0000 000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282 845,1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282 000,0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267 631,0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268 281,0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268 981,0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771070"/>
                  </a:ext>
                </a:extLst>
              </a:tr>
              <a:tr h="15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63 651,0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66 300,0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69410167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000 1 06 01020 04 0000 110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63 651,0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sz="900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66 300,0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53991316"/>
                  </a:ext>
                </a:extLst>
              </a:tr>
              <a:tr h="15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219 194,1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217 000,0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201 981,0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201 981,0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201 981,0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7721945"/>
                  </a:ext>
                </a:extLst>
              </a:tr>
              <a:tr h="15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000 1 06 06030 00 0000 110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172 426,8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154 481,0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154 481,0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54 481,0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51877408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000 1 06 06032 04 0000 110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172 426,8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154 481,0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154 481,0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154 481,0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26228160"/>
                  </a:ext>
                </a:extLst>
              </a:tr>
              <a:tr h="1514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000 1 06 06040 00 0000 110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46 767,3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86901016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000 1 06 06042 04 0000 110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46 767,3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07430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0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56895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90670"/>
              </p:ext>
            </p:extLst>
          </p:nvPr>
        </p:nvGraphicFramePr>
        <p:xfrm>
          <a:off x="395536" y="1196754"/>
          <a:ext cx="8496000" cy="55285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1205745719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884348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417448948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260060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3213396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384919257"/>
                    </a:ext>
                  </a:extLst>
                </a:gridCol>
              </a:tblGrid>
              <a:tr h="55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2023год,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   Прогноз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4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000 1 08 00000 00 0000 110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15 765,0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17 245,0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17 538,0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18 608,0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84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000 1 08 03000 01 0000 110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15 700,0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17 538,0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18 608,0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19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000 1 08 03010 01 0000 110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17 245,0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7 538,0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84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07150 01 0000 110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выдачу разрешения на установку рекламной конструкции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8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000 1 09 00000 00 0000 000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84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185 354,1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186 082,1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210 946,0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214 518,0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218 273,0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87388184"/>
                  </a:ext>
                </a:extLst>
              </a:tr>
              <a:tr h="11298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162 235,4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162 121,4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182 380,0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186 130,0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189 880,0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79776077"/>
                  </a:ext>
                </a:extLst>
              </a:tr>
              <a:tr h="8550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000 1 11 05010 00 0000 120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121 504,2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117 915,9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136 730,0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136 730,0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136 730,0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1910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879812" y="-17776"/>
            <a:ext cx="338437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785363"/>
              </p:ext>
            </p:extLst>
          </p:nvPr>
        </p:nvGraphicFramePr>
        <p:xfrm>
          <a:off x="287524" y="476672"/>
          <a:ext cx="8568952" cy="6111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28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984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задачи и приоритеты  бюджетной политики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Основные задачи и приоритеты налоговой политики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Установленные местные налоги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Оценка потерь бюджета городского округа Лобня от предоставленных налоговых льгот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3041548887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Основные показатели прогноза социально – экономического развития городского</a:t>
                      </a:r>
                      <a:r>
                        <a:rPr lang="ru-RU" sz="11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Московской области на 2023 - 2025 годы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Основные параметры бюджета городского округа Лобня за 2020-2025 годы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Структура доходов бюджета городского округа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Объем и структура доходов бюджета городского</a:t>
                      </a:r>
                      <a:r>
                        <a:rPr lang="ru-RU" sz="11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altLang="ru-RU" sz="11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удельном объеме налоговых и неналоговых доходов на душу населения </a:t>
                      </a:r>
                      <a:endParaRPr lang="ru-RU" sz="11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Муниципальный долг городского округа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Сравнительный анализ бюджета городского округа Лобня на текущий 2022 год и на очередной 2023 год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Основные задачи и приоритеты расходов бюджета городского округа Лобня в 2023-2025 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Структура расходов бюджета городского округа Лобня на 2023 год и на плановый период 2024 и 2025 годов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Расходы бюджета городского округа Лобня по разделам на 2023 год и на плановый период 2024 и 2025 годов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городского округа Лобня по муниципальным программам на 2023 год и на плановый период 2024 и 2025</a:t>
                      </a:r>
                      <a:r>
                        <a:rPr lang="ru-RU" sz="11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Показатели муниципальных программ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Социально-значимые объекты, реализуемые в городском округе Лобня в 2023-2025 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02024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</a:t>
                      </a:r>
                      <a:r>
                        <a:rPr lang="ru-RU" altLang="ru-RU" sz="11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бюджета с учетом интересов целевых групп  пользователей, на которые направлены мероприятия муниципальных программ на 2023 год</a:t>
                      </a:r>
                      <a:endParaRPr lang="ru-RU" sz="11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Контактные данные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8568952" cy="3600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r>
              <a:rPr lang="ru-RU" altLang="ru-RU" sz="1800" b="1" dirty="0">
                <a:solidFill>
                  <a:schemeClr val="accent4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accent4"/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8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929BBB2-8925-4231-BAA4-3AC41846A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92530"/>
              </p:ext>
            </p:extLst>
          </p:nvPr>
        </p:nvGraphicFramePr>
        <p:xfrm>
          <a:off x="395536" y="908721"/>
          <a:ext cx="8496000" cy="58152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1205745719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88434837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417448948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2600600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3213396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1384919257"/>
                    </a:ext>
                  </a:extLst>
                </a:gridCol>
              </a:tblGrid>
              <a:tr h="55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   Прогноз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0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000 1 11 05012 04 0000 120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121 504,2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117 915,9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136 730,0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136 730,0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136 730,0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0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000 1 11 05020 00 0000 120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указанных земельных участков (за исключением земельных участков бюджетных и автономных учреждений)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15 356,6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17 994,0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30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000 1 11 05024 04 0000 120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15 356,6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17 994,0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4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000 1 11 05070 00 0000 120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государственную (муниципальную) казну (за исключением земельных участков)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25 374,6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26 102,5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80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000 1 11 05074 04 0000 120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25 374,6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26 102,5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04756253"/>
                  </a:ext>
                </a:extLst>
              </a:tr>
              <a:tr h="5044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000 1 11 05300 00 0000 120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16854570"/>
                  </a:ext>
                </a:extLst>
              </a:tr>
              <a:tr h="4280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000 1 11 07000 00 0000 120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27298426"/>
                  </a:ext>
                </a:extLst>
              </a:tr>
              <a:tr h="6531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000 1 11 07014 04 0000 120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округами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24502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3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5652120" cy="360040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19919"/>
              </p:ext>
            </p:extLst>
          </p:nvPr>
        </p:nvGraphicFramePr>
        <p:xfrm>
          <a:off x="323528" y="908720"/>
          <a:ext cx="8496000" cy="57953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1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22 679,6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23 157,8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27 866,0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27 588,0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27 593,0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1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000 1 11 09040 04 0000 120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22 679,6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16 202,6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16 710,0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16 715,0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1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000 1 11 09044 04 0002 120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договорам социального найма жилых помещений, найма жилых помещений, находящихся в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14 373,0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9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000 1 11 09044 04 0003 120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договорам коммерческого найма жилых помещений, находящихся в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63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000 1 11 09044 04 0004 120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от использования имущества находящегося в собственности городских округов (за исключением имущества муниципальных бюджетных и автономных учреждений и МУП в т.ч. казенных)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1 422,9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36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6 326,2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6 955,2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11 166,0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10 878,0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10 878,0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630884649"/>
                  </a:ext>
                </a:extLst>
              </a:tr>
              <a:tr h="8546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000 1 11 09080 04 0002 120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на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1 255,2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825675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2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5652120" cy="432048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18060"/>
              </p:ext>
            </p:extLst>
          </p:nvPr>
        </p:nvGraphicFramePr>
        <p:xfrm>
          <a:off x="395536" y="836712"/>
          <a:ext cx="8496000" cy="58326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3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7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000 1 11 09080 04 0003 120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5 608,4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3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000 1 12 00000 00 0000 000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638,6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395,8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000 1 12 01010 01 0000 120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000 1 12 01030 01 0000 120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сбросы загрязняющих веществ в водные объекты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58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000 1 12 01040 01 0000 120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отходов производства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20 270,7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52 559,0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11 001,0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12 051,0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13 051,0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2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000 1 13 01000 00 0000 130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9 660,5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9 232,4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10 001,0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11 051,0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12 051,0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000 1 13 01990 00 0000 130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9 660,5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9 232,4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10 001,0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11 051,0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12 051,0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000 1 13 01994 04 0000 130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9 660,5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9 232,4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11 051,0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12 051,0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000 1 13 01994 04 0001 130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МКУ МФЦ города Лобня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9 536,1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8 601,0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349211707"/>
                  </a:ext>
                </a:extLst>
              </a:tr>
              <a:tr h="3000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000 1 13 01994 04 0003 130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за резервирование места под будущие захоронения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000 1 13 01994 04 0004 130 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МКУ «Управление по работе с территориями»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2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000 1 13 01994 04 0005 130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78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000 1 13 02000 00 0000 000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10 610,2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43 326,6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1 000,0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730533179"/>
                  </a:ext>
                </a:extLst>
              </a:tr>
              <a:tr h="5269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000 1 13 02064</a:t>
                      </a:r>
                      <a:r>
                        <a:rPr lang="ru-RU" sz="9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04 0000 130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поступающие</a:t>
                      </a:r>
                      <a:r>
                        <a:rPr lang="ru-RU" sz="9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порядке возмещения расходов, понесенных в связи с эксплуатацией имущества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324805"/>
            <a:ext cx="5724128" cy="727931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635555"/>
              </p:ext>
            </p:extLst>
          </p:nvPr>
        </p:nvGraphicFramePr>
        <p:xfrm>
          <a:off x="323527" y="980727"/>
          <a:ext cx="8496000" cy="56244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8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7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000 1 13 02994 04 0000 130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10 610,2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43 246,6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7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901 1 13 02994 04 0000 130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31 795,2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7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903 1 13 02994 04 0000 130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7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905 1 13 02994 04 0000 130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11 248,5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sz="9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7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000 1 14 00000 00 0000 000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5 725,2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23 872,5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28 000,0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98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000 1 14 02000 00 0000 000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14 953,6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900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98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000 1 14 02040 04 0000 410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 движимого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14 953,6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985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000 1 14 02043 04 0000 410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14 953,6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000 1 14 06000 00 0000 430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4 327,1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8 918,9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7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5724128" cy="288032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653884"/>
              </p:ext>
            </p:extLst>
          </p:nvPr>
        </p:nvGraphicFramePr>
        <p:xfrm>
          <a:off x="323528" y="836713"/>
          <a:ext cx="8640962" cy="58412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37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4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87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6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0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000 1 14 06010 04 0000 430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1  683,3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8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000 1 14 06012 04 0000 430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1 683,3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2 445,1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000 1 14 06310 04 0000 430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2 643,8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6 473,8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05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000 1 14 06312 00 0000 430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3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5 434,5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4 233,9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1 904,8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2 032,0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2 032,0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01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i="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000 1 16 01000 00 0000 140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i="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Кодексом Российской Федерации об административных правонарушениях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3 665,3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2 295,1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673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000 1 16 01050 00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4102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000 1 16 01060 00 0000 140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0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5652120" cy="360040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492428"/>
              </p:ext>
            </p:extLst>
          </p:nvPr>
        </p:nvGraphicFramePr>
        <p:xfrm>
          <a:off x="395536" y="836712"/>
          <a:ext cx="8496000" cy="58080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000 1 16 01070 01 0000 140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84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000 1 16 01080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84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000 1 16 01090 01 0000 140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9 Кодекса Российской Федерации об административных правонарушениях, за административные правонарушения в промышленности, строительстве и энергетике,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84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000 1 16 01133 01 0000 140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13 Кодекса Российской Федерации об административных правонарушениях, за административные правонарушения в области связи и информации,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84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000 1 16 01140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организаций, налагаемые мировыми судьями, комиссиями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34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5724128" cy="504056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128243"/>
              </p:ext>
            </p:extLst>
          </p:nvPr>
        </p:nvGraphicFramePr>
        <p:xfrm>
          <a:off x="395536" y="938069"/>
          <a:ext cx="8496000" cy="5583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30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000 1 16 01150 00 0000 140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2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000 1 16 01170 00 0000 140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17 Кодекса Российской Федерации об административных правонарушениях, за административные правонарушения, посягающие на институты государственной власти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000 1 16 01190 01 0000 140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28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000 1 16 01200 01 0000 140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правонарушения, посягающие на общественный порядок и общественную безопасность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2 659,1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1 456,8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000 1 16 02020 02 0000 140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0" dirty="0">
                          <a:solidFill>
                            <a:schemeClr val="accent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Административные штрафы, установленные законами субъектов Российской Федерации об административных правонарушениях, за нарушение муниципальных правовых актов</a:t>
                      </a:r>
                      <a:endParaRPr lang="ru-RU" sz="900" b="0" i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30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000 1 16 07010 04 0000 140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15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5652120" cy="432048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515260"/>
              </p:ext>
            </p:extLst>
          </p:nvPr>
        </p:nvGraphicFramePr>
        <p:xfrm>
          <a:off x="323528" y="1052736"/>
          <a:ext cx="8568953" cy="55489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6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765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000 1 16 07090 04 0000 140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 (муниципальным казенным учреждением) городского округа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5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000 1 16 09040 04  0000 140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средства, изымаемые в собственность городского округа в соответствии с решениями судов (за исключением обвинительных приговоров судов)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000 1 16 10000 00  0000 140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в целях возмещения причиненного ущерба (убытков)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314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000 1 16 11000 00 0000 140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по искам о возмещении вреда, причиненного окружающей среде, а также платежи, уплачиваемые при добровольном возмещении вреда, причиненного окружающей среде (за исключением вреда, причиненного окружающей среде на особо охраняемых природных территориях), подлежащие зачислению в бюджет муниципального образования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2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000 1 17 00000 00 0000 000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67 032,8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29 549,3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26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000 1 17 05040 04 0000 180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66 974,2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29 543,3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2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000 1 17 05040 04 0001 180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29 540,2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000 1 17 05040 04 0002 180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 (средства от реализации инвестиционных контрактов)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26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000 1 17 15000 00 0000 150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39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000 1 17 15020 04 0000 150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платежи, зачисляемые в бюджеты городских округов</a:t>
                      </a:r>
                      <a:endParaRPr lang="ru-RU" sz="9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7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331730"/>
            <a:ext cx="5652120" cy="432048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801753"/>
              </p:ext>
            </p:extLst>
          </p:nvPr>
        </p:nvGraphicFramePr>
        <p:xfrm>
          <a:off x="323528" y="908718"/>
          <a:ext cx="8496000" cy="56138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1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1 865 872,1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4 723 301,9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3 536 006,5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3 298 299,3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1 915 813,8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92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1 872 461,3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4 749 138,2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3 536 006,5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3 298 299,3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1 915 813,8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1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000 2 02 15001 04 0000 150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 выравнивание бюджетной обеспеченности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94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395 859,0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2 975 728,2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1 834 924,6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1 601 497,0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218 736,6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87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000 2 02 20216 04 0000 150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20 194,7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42 622,0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58 710,0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16 868,0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12 641,0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728683723"/>
                  </a:ext>
                </a:extLst>
              </a:tr>
              <a:tr h="9879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000 2 02 20302 04 0000 150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3 973,1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11 320,9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30 312,6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615007917"/>
                  </a:ext>
                </a:extLst>
              </a:tr>
              <a:tr h="84822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000 2 02 25169</a:t>
                      </a:r>
                      <a:r>
                        <a:rPr lang="en-US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04 0000 150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8 839,5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27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000 2 02 25208 04 0000 150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14 508,2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9 239,0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4058192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5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219986"/>
            <a:ext cx="5724128" cy="544717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399224"/>
              </p:ext>
            </p:extLst>
          </p:nvPr>
        </p:nvGraphicFramePr>
        <p:xfrm>
          <a:off x="323528" y="836712"/>
          <a:ext cx="8496000" cy="56212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5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400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000 2 02 25253 04 0000 150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4 935,6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0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000 2 02 25304 04 0000 150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44 811,1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63 346,6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67 544,8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67 544,8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74 500,2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796692690"/>
                  </a:ext>
                </a:extLst>
              </a:tr>
              <a:tr h="816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000 2 02 25466 04 0000 150</a:t>
                      </a:r>
                      <a:endParaRPr lang="ru-RU" sz="9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поддержку творческой деятельности и укрепление материально-технической базы муниципальных театров в населенных пунктах с численностью населения до 300 тысяч человек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3 807,3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3 008,8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5 447,1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3 037,1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7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000 2 02 25497 04 0000 150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1 638,6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2 431,3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2 249,9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0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000 2 02 25519 04 0000 150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городских округов на поддержку отрасли культуры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5 892,7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90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000 2 02 25555 04 0000 150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64 486,1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451 984,3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307 610,0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175 560,0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59 280,0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543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создание и ремонт пешеходных коммуникаций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1 925,6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689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ремонт асфальтового покрытия дворовых территорий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5 752,2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56 238,5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4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624736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определения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666029" y="1340768"/>
            <a:ext cx="7396117" cy="468052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ru-RU" sz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ru-RU" sz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ru-RU" sz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ru-RU" sz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ru-RU" sz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перечисляемые из одного бюджета другому бюджету бюджетной системы</a:t>
            </a:r>
            <a:r>
              <a:rPr lang="en-US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en-US" altLang="ru-RU" sz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или муниципальный долг</a:t>
            </a: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финансовые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обязательства возникающие в связи с привлечением кредитов в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кредитных организациях, получением бюджетных кредитов и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представлением государственных или муниципальных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гарантий, а также по выпущенным ценным бумагам</a:t>
            </a:r>
            <a:endParaRPr lang="ru-RU" altLang="ru-RU" sz="1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329479"/>
            <a:ext cx="5652120" cy="432048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2021-2025годах, тыс. рублей</a:t>
            </a:r>
            <a:r>
              <a:rPr lang="ru-RU" altLang="ru-RU" sz="1800" b="1" dirty="0">
                <a:solidFill>
                  <a:schemeClr val="accent4"/>
                </a:solidFill>
                <a:effectLst/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Garamond" panose="02020404030301010803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453432"/>
              </p:ext>
            </p:extLst>
          </p:nvPr>
        </p:nvGraphicFramePr>
        <p:xfrm>
          <a:off x="323528" y="908720"/>
          <a:ext cx="8496000" cy="56516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524">
                <a:tc rowSpan="5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программ формирования современной городской среды в части достижения основного результата по благоустройству общественных территорий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270 560,0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524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программ формирования современной городской среды в части благоустройства общественных территорий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175 560,0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59 280,0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572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ямочный ремонт асфальтного покрытия дворовых территорий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2 217,9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благоустройство общественных территорий в малых городах и исторических поселениях- победителях Всероссийского конкурса лучших проектов создания комфортной городской среды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56 808,3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40 824,0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благоустройство лесопарковых зон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352 703,9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0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000 2 02 27112 04 0000 150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187 864,1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2 342 982,1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941 062,0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985 732,6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999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проектирование и строительство дошкольных образовательных организаций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46 267,4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182 248,3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226 918,9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220883427"/>
                  </a:ext>
                </a:extLst>
              </a:tr>
              <a:tr h="444089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капитальные вложения в общеобразовательные организации в целях обеспечения односменного режима обучения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187 864,1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2 296 714,7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758 813,7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758 813,7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219177722"/>
                  </a:ext>
                </a:extLst>
              </a:tr>
              <a:tr h="2578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городских округов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54 409,8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52 643,1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437 337,1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310 825,5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67 028,4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39711607"/>
                  </a:ext>
                </a:extLst>
              </a:tr>
              <a:tr h="652902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муниципальных образований Московской области на организацию деятельности многофункционального центра предоставления государственных и муниципальных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4089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компенсацию оплаты основного долга по ипотечному жилищному кредиту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69049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6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226560"/>
            <a:ext cx="5868144" cy="682159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746326"/>
              </p:ext>
            </p:extLst>
          </p:nvPr>
        </p:nvGraphicFramePr>
        <p:xfrm>
          <a:off x="323528" y="908719"/>
          <a:ext cx="8496000" cy="54706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393">
                <a:tc rowSpan="7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проведение работ по капитальному ремонту зданий региональных (муниципальных)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183 273,7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393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мероприятие по разработке проектно-сметной документации на проведение капитального ремонта зданий муниципальных общеобразовательных организаций в Московской области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26 015,7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714">
                <a:tc v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муниципальных образований Московской области на приобретение коммунальной техники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19 623,5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608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организацию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и частных общеобразовательных организациях в Московской области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27 943,1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31 941,0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39 686,0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9 686,0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9 686,0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4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обустройство и установку детских игровых площадок на территории муниципальных образований Московской области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5 465,6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4 596,9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6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устройство и капитальный ремонт электросетевого хозяйства, систем наружного освещения в рамках реализации приоритетного проекта «Светлый город»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12 292,4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514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дооснащение материально-техническими средствами - приобретение программно-технических комплексов для оформления паспортов гражданина РФ, удостоверяющих личность гражданина РФ за пределами территории РФ, в многофункциональных центрах предоставления государственных и муниципальных услуг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0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5652120" cy="288032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317347"/>
              </p:ext>
            </p:extLst>
          </p:nvPr>
        </p:nvGraphicFramePr>
        <p:xfrm>
          <a:off x="323528" y="903463"/>
          <a:ext cx="8496000" cy="57236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196">
                <a:tc rowSpan="8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благоустройство территорий муниципальных общеобразовательных образований, в здании которых выполнен капитальный ремонт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18 577,4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8335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обновление и техническое обслуживание (ремонт) средств (программного обеспечения и оборудования), приобретенных в рамках субсидии на обеспечение образовательных организаций материально-технической базой для внедрения цифровой образовательной среды в рамках федерального проекта "Цифровая образовательная среда" национального проекта "Образование"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оснащение отремонтированных зданий общеобразовательных организаций средствами обучения и воспитания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17 182,7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108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государственную поддержку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6 192,0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16 701,0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16 701,0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16 701,0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400363012"/>
                  </a:ext>
                </a:extLst>
              </a:tr>
              <a:tr h="179816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мероприятия по организации отдыха детей в каникулярное время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597636380"/>
                  </a:ext>
                </a:extLst>
              </a:tr>
              <a:tr h="184004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обеспечение транспортной безопасности населения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19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создание доступной среды в муниципальных учреждениях культуры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муниципальных образований Московской области на установку, монтаж и настройку ip-камер,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 на 2021 год и на плановый период 2022 и 2023 годов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1 034,1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9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282586"/>
            <a:ext cx="5652120" cy="576064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817647"/>
              </p:ext>
            </p:extLst>
          </p:nvPr>
        </p:nvGraphicFramePr>
        <p:xfrm>
          <a:off x="323528" y="836712"/>
          <a:ext cx="8568953" cy="54511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6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4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3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372">
                <a:tc rowSpan="3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ремонт подъездов в многоквартирных домах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5 491,0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6 798,2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032,4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925410499"/>
                  </a:ext>
                </a:extLst>
              </a:tr>
              <a:tr h="555163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основания, приобретение и установка плоскостных спортивных сооружений в муниципальных образованиях Московской области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70 262,0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проектов граждан, сформированных в рамках практик инициативного бюджетирования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4 375,2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3 233,1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1 396 602,3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1 568 920,0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1 701 081,9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1 696 802,3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1 697 077,2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000 2 02 30022 04 0000 150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предоставление гражданам субсидий на оплату жилого помещения и коммунальных услуг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21 312,2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17 294,0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37203517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000 2 02 30024 04 0000 150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9 153,9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10 868,0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10 624,2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681,2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725,2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97379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598701887"/>
                  </a:ext>
                </a:extLst>
              </a:tr>
              <a:tr h="997379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обеспечение переданного государственного полномочия Московской области по созданию комиссии по делам несовершеннолетних и защите их прав городских округов и муниципальных районов Московской области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4 650,0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9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552728" cy="576064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chemeClr val="accent4"/>
                </a:solidFill>
                <a:effectLst/>
                <a:latin typeface="Garamond" panose="02020404030301010803" pitchFamily="18" charset="0"/>
                <a:cs typeface="Times New Roman" pitchFamily="18" charset="0"/>
              </a:rPr>
              <a:t>         </a:t>
            </a: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56318"/>
              </p:ext>
            </p:extLst>
          </p:nvPr>
        </p:nvGraphicFramePr>
        <p:xfrm>
          <a:off x="323528" y="955211"/>
          <a:ext cx="8496000" cy="51380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550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оплату расходов, связанных с компенсацией проезда к месту учебы и обратно отдельным категориям обучающихся по очной форме обучения муниципальных общеобразовательных организаций в Московской области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932899305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государственных полномочий Московской области в области земельных отношений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1 761,6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6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267842"/>
            <a:ext cx="5796136" cy="640878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972087"/>
              </p:ext>
            </p:extLst>
          </p:nvPr>
        </p:nvGraphicFramePr>
        <p:xfrm>
          <a:off x="323528" y="980729"/>
          <a:ext cx="8496000" cy="55604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006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для осуществления отдельных государственных полномочий в части присвоения адресов объектам адресации, изменения и аннулирования адресов, присвоения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 муниципального района), наименований элементам планировочной структуры, изменения, аннулирования таких наименований, согласования переустройства и перепланировки помещений в многоквартирном доме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717094212"/>
                  </a:ext>
                </a:extLst>
              </a:tr>
              <a:tr h="8549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органам местного самоуправления полномочий по региональному государственному жилищному контролю (надзору) за соблюдением гражданами требований правил пользования газом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09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обеспечение переданных государственных полномочий Московской области по организации деятельности по сбору (в том числе раздельному сбору), транспортированию, обработке, утилизации отходов, в том числе бытового мусора, </a:t>
                      </a:r>
                    </a:p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лесных участках в составе земель лесного фонда, не предоставленных гражданам </a:t>
                      </a:r>
                    </a:p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юридическим лицам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3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полномочий Московской области по организации  мероприятий при осуществлении деятельности по обращению с животными без владельцев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1 823,0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372200" cy="648071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749198"/>
              </p:ext>
            </p:extLst>
          </p:nvPr>
        </p:nvGraphicFramePr>
        <p:xfrm>
          <a:off x="395537" y="980728"/>
          <a:ext cx="8496000" cy="54000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4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000 2 02 30029 04 0000 150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31 135,9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29 922,0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34 774,0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34 774,0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34 774,0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622694995"/>
                  </a:ext>
                </a:extLst>
              </a:tr>
              <a:tr h="7690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000 2 02 35082 04 0000 150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30 808,0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29 026,0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28 399,0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22 720,0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22 720,0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542645015"/>
                  </a:ext>
                </a:extLst>
              </a:tr>
              <a:tr h="6754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000 2 02 35118 04 0000 150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4 728,5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5 780,0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6 285,9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6 566,9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798,2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915180579"/>
                  </a:ext>
                </a:extLst>
              </a:tr>
              <a:tr h="68092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000 2 02 35120 04 0000 150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государственных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4039514916"/>
                  </a:ext>
                </a:extLst>
              </a:tr>
              <a:tr h="8414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000 2 02 35303 04 0000 150 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33 550,2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36 118,0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35 920,0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6 981,0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285889197"/>
                  </a:ext>
                </a:extLst>
              </a:tr>
              <a:tr h="51493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000 2 02 35469 04 0000 150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проведение Всероссийской переписи населения 2020 года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000 2 02 39999 04 0000 150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субвенции бюджетам городских округов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1 265 628,6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1 439 078,0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1 585 076,0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585 076,0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585 076,0</a:t>
                      </a:r>
                      <a:endParaRPr lang="ru-RU" sz="900" b="0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260204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6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868144" cy="576064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417644"/>
              </p:ext>
            </p:extLst>
          </p:nvPr>
        </p:nvGraphicFramePr>
        <p:xfrm>
          <a:off x="323528" y="836712"/>
          <a:ext cx="8496000" cy="56899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9658">
                <a:tc rowSpan="3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государственных гарантий реализации прав граждан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Московской области,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 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736 427,2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825 218,0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953 415,0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953 415,0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953 415,0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4123394309"/>
                  </a:ext>
                </a:extLst>
              </a:tr>
              <a:tr h="1865125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получения гражданами дошкольного, начального общего, основного общего, среднего общего образования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9 471,6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11 859,0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14 836,0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4 836,0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164808335"/>
                  </a:ext>
                </a:extLst>
              </a:tr>
              <a:tr h="1246993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получения гражданами дошкольного образования в частных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10 303,3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15 598,0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15 240,0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15 240,0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15 240,0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29451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3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267744" y="270196"/>
            <a:ext cx="5796136" cy="566516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82604"/>
              </p:ext>
            </p:extLst>
          </p:nvPr>
        </p:nvGraphicFramePr>
        <p:xfrm>
          <a:off x="323528" y="836711"/>
          <a:ext cx="8496000" cy="53190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3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8715">
                <a:tc rowSpan="2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508 764,5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585 695,0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600 935,0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600 935,0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600 935,0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509910656"/>
                  </a:ext>
                </a:extLst>
              </a:tr>
              <a:tr h="770680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бюджетам муниципальных образований Московской области 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304797167"/>
                  </a:ext>
                </a:extLst>
              </a:tr>
              <a:tr h="28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200 904,0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03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000 2 02 49999 04 0000 150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городских округов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200 904,0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0804">
                <a:tc rowSpan="3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деятельности единых дежурно-диспетчерских служб по обеспечению круглосуточного приема вызовов, обработке и передаче в диспетчерские службы информации (о происшествиях или чрезвычайных ситуациях) для организации реагирования, в том числе экстренного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555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отдельных мероприятий муниципальных программ в сфере образования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7 421,0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4508"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Приобретение земельного участка для создания объекта среднего общего образования</a:t>
                      </a:r>
                      <a:endParaRPr lang="ru-RU" sz="9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191 760,0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66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267744" y="222204"/>
            <a:ext cx="5796136" cy="614507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4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861371"/>
              </p:ext>
            </p:extLst>
          </p:nvPr>
        </p:nvGraphicFramePr>
        <p:xfrm>
          <a:off x="323528" y="836711"/>
          <a:ext cx="8496000" cy="55470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5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928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Материально-техническое обеспечение муниципальных общеобразовательных организаций в Московской области в целях организации автоматизированной системы учета предоставления питания обучающимся</a:t>
                      </a:r>
                      <a:endParaRPr lang="ru-RU" sz="9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45424 04 0000 150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городских округов на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</a:t>
                      </a:r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8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000 2 07 00000 00 0000 000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1 078,9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10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000 2 07 04050 04 0001 150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в бюджеты городских округов (День труда)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1 040,5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3029229495"/>
                  </a:ext>
                </a:extLst>
              </a:tr>
              <a:tr h="4452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000 2 07 04050 04 0002 150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в бюджеты городских округов (кроме Дня труда)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788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000 2 18 00000 00 0000 000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</a:t>
                      </a:r>
                      <a:r>
                        <a:rPr lang="ru-RU" sz="9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субсидий, субвенций и иных межбюджетных трансфертов, имеющих целевое назначение прошлых лет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946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000 2 19 00000 00 0000 000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-7 670,7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-27 836,3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7915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000 2 19 27112 04 0000 150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Возврат остатков субсидий на софинансирование капитальных вложений в объекты муниципальной собственности из бюджетов городских округов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-27 836,3</a:t>
                      </a: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112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3 363 754,1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6 474 164,4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5 759 309,3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5 421 975,3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3 719 647,8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4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92696"/>
            <a:ext cx="799288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 бюджетной политики </a:t>
            </a:r>
            <a:r>
              <a:rPr 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на плановый период 2024 и 2025 годов</a:t>
            </a:r>
            <a:endParaRPr lang="ru-RU" altLang="ru-RU" sz="20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8840"/>
            <a:ext cx="8102178" cy="468052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endParaRPr lang="ru-RU" altLang="ru-RU" sz="1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altLang="ru-RU" sz="1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риски несбалансированности бюджета при бюджетном планировании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муниципального финансового контроля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целью его ориентации на оценку эффективности бюджетных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192688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доходов,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  <a:r>
              <a:rPr lang="ru-RU" altLang="ru-RU" sz="2000" b="1" dirty="0">
                <a:solidFill>
                  <a:schemeClr val="accent4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Garamond" panose="02020404030301010803" pitchFamily="18" charset="0"/>
              </a:rPr>
            </a:br>
            <a:endParaRPr lang="ru-RU" altLang="ru-RU" sz="2000" b="1" dirty="0">
              <a:solidFill>
                <a:schemeClr val="accent4"/>
              </a:solidFill>
              <a:effectLst/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968798"/>
              </p:ext>
            </p:extLst>
          </p:nvPr>
        </p:nvGraphicFramePr>
        <p:xfrm>
          <a:off x="323528" y="1124744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0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267744" y="224644"/>
            <a:ext cx="5976664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налоговых доходов, 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4822986"/>
              </p:ext>
            </p:extLst>
          </p:nvPr>
        </p:nvGraphicFramePr>
        <p:xfrm>
          <a:off x="323528" y="1196752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83567" y="6093296"/>
            <a:ext cx="8208913" cy="692497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бюджетообразующим доходным источником бюджета городского округа Лобня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плательщиком НДФЛ является ОАО "Аэрофлот - российские авиалинии"</a:t>
            </a:r>
          </a:p>
        </p:txBody>
      </p:sp>
    </p:spTree>
    <p:extLst>
      <p:ext uri="{BB962C8B-B14F-4D97-AF65-F5344CB8AC3E}">
        <p14:creationId xmlns:p14="http://schemas.microsoft.com/office/powerpoint/2010/main" val="11128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123728" y="159081"/>
            <a:ext cx="6336704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налогоплательщики бюджета 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9687350"/>
              </p:ext>
            </p:extLst>
          </p:nvPr>
        </p:nvGraphicFramePr>
        <p:xfrm>
          <a:off x="251520" y="856421"/>
          <a:ext cx="8640960" cy="39733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30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 полученных доходов  в бюджет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Лобня, млн. рублей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8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3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УК Универсальные инвестиции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"КМП"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ТЕТРА ПАК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«Стил Технолоджи Компани»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"ДЁЛЕР НФ И БИ"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"Амбар-Плюс"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Уай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Кей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Ауто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Лоджистикс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(Рус) ООО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«Агро-Авто»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"ЗИКА"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878600"/>
              </p:ext>
            </p:extLst>
          </p:nvPr>
        </p:nvGraphicFramePr>
        <p:xfrm>
          <a:off x="323528" y="4829757"/>
          <a:ext cx="8640960" cy="186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2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50405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неналоговых доходов, 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5496985"/>
              </p:ext>
            </p:extLst>
          </p:nvPr>
        </p:nvGraphicFramePr>
        <p:xfrm>
          <a:off x="323528" y="1124744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7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678000" y="240120"/>
            <a:ext cx="7488832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поступлений, млн.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913157"/>
              </p:ext>
            </p:extLst>
          </p:nvPr>
        </p:nvGraphicFramePr>
        <p:xfrm>
          <a:off x="251520" y="119675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7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554461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55 тыс. до 120 тыс. человек на 01.01.2022г.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99592" y="5755438"/>
            <a:ext cx="7992888" cy="9859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о налоговых и неналоговых доходах в разрезе муниципальных образований размещена на портале "Открытый бюджет МО" по ссылке: </a:t>
            </a:r>
            <a:r>
              <a:rPr lang="en-US" sz="9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https://budget.mosreg.ru/analitika/ispolnenie-byudjeta-subekta/sravnenie-po-osnovnym-parametram-ispolneniya-byudzhetov-municipalnyx-obrazovanij/</a:t>
            </a:r>
            <a:endParaRPr lang="ru-RU" sz="9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по численности населения размещена на официальном сайте Росстата (Главная страница/ Официальная статистика/ Московская область/ Население/ Оценка численности постоянного населения МО) https://mosstat.gks.ru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45932"/>
              </p:ext>
            </p:extLst>
          </p:nvPr>
        </p:nvGraphicFramePr>
        <p:xfrm>
          <a:off x="539552" y="1643495"/>
          <a:ext cx="8352929" cy="37297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10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7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2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2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6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</a:t>
                      </a:r>
                      <a:r>
                        <a:rPr lang="ru-RU" sz="12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расчете на 1 жителя, руб.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налоговых и 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неналоговых доходов, руб.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населения, чел .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 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21 410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1 253 440 000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58 543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 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17 934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1 086 080</a:t>
                      </a:r>
                      <a:r>
                        <a:rPr lang="ru-RU" sz="120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60 561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Кашира 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32 088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1 984 060 000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61 832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 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20 741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1 535 320 000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74 025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Посад  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1 961 570 000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80 722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 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24 219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2 071 800 000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85 545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 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16 835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1 497 880 000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88 974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 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25 455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2 692 260 000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105 764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21 133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2 262 550 000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107 063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Реутов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17 258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1 868 280 000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108 257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7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 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31 893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3 772 310 000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118 279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624736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Лобня, млн. рублей</a:t>
            </a: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249809"/>
              </p:ext>
            </p:extLst>
          </p:nvPr>
        </p:nvGraphicFramePr>
        <p:xfrm>
          <a:off x="59680" y="1047406"/>
          <a:ext cx="5304408" cy="536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25838"/>
              </p:ext>
            </p:extLst>
          </p:nvPr>
        </p:nvGraphicFramePr>
        <p:xfrm>
          <a:off x="5580110" y="754045"/>
          <a:ext cx="3456386" cy="595577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52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1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3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округа Московской области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01.01.2022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муниципального долга 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Подольск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39,37%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Солнечногорск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2 232,29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Химки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1 901,79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22,68%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Богородский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1 770,34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43,33%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Сергиево-Посадский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1 513,12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51,72%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1 487,00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Наро-Фоминский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1 274,00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42,98%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1 065,70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53,17%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Серпухов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43,90%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Истра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885,46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18,07%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Электросталь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36,37%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649,92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12,26%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Чехов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28,39%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55,70%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Орехово-Зуевский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19,54%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39,29%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387,90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25,90%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347,72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17,14%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319,84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38,64%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Луховицы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Мытищи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2,69%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12,24%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Можайский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16,76%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163,30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13,29%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17,42%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18,09%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Зарайск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30,63%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23,32%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64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0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971600" y="188637"/>
            <a:ext cx="8640960" cy="812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бюджета городского округа Лобня        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текущий 2022 год  и на очередной 2023 год, 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4658979"/>
              </p:ext>
            </p:extLst>
          </p:nvPr>
        </p:nvGraphicFramePr>
        <p:xfrm>
          <a:off x="395536" y="1340766"/>
          <a:ext cx="8568952" cy="53285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47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1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8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5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35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прироста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3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396 357,6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504 888,1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127,4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5 790,0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7 047,9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121,7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513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44 930,6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45 573,0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3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232 191,9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471 350,0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203,0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742 017,5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765 048,3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1 085,0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58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4 806 427,2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3 639 387,0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13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157 240,9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165 306,0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120 143,9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110 294,9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105 804,6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174 996,9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165,4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5 512,8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13513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</a:t>
                      </a:r>
                      <a:r>
                        <a:rPr lang="ru-RU" sz="13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16 600,0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20 780,3</a:t>
                      </a:r>
                      <a:endParaRPr lang="ru-RU" sz="13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125,2</a:t>
                      </a:r>
                      <a:endParaRPr lang="ru-RU" sz="13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6 634 852,0</a:t>
                      </a:r>
                      <a:endParaRPr lang="ru-RU" sz="13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5 911 642,6</a:t>
                      </a:r>
                      <a:endParaRPr lang="ru-RU" sz="13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5616624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бюджета городского округа Лобня на текущий 2022 год и на очередной финансовый 2023 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06641"/>
              </p:ext>
            </p:extLst>
          </p:nvPr>
        </p:nvGraphicFramePr>
        <p:xfrm>
          <a:off x="215516" y="1196752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331640" y="980728"/>
            <a:ext cx="8667750" cy="56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altLang="ru-RU" sz="1400" b="1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приоритеты расходов бюджета городского округа в 2023-2025 годах 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1400" b="1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определены с учетом необходимости решения неотложных проблем экономического 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и социального развития, достижения целевых показателей, обозначенных в 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указах Президента Российской Федерации от 7 мая 2012 года, в их числе: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оплаты труда работникам бюджетной сферы;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и качества услуг в сфере образования, науки, культуры, 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здравоохранения;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индексация расходов бюджетных учреждений на оплату коммунальных услуг и 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материальные затраты, увеличение расходов на проведение капитального ремонта учреждений.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2023 году  69,3 %  расходов бюджета городского округа Лобня или 4 095 834,8 тыс. рублей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составят расходы на социально-культурную сферу (на образование, культуру и туризм,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физическую культуру и спорт, здравоохранение, социальную политику, средства массовой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информации).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Основные социальные приоритеты бюджетной политики в 2023 - 2025 годах: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обязательств в сфере образования, культуры, физической культуры и спорта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 учетом определения объема гарантированных муниципальных услуг в данных сферах;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реализации первоочередных задач социальной сферы, поставленных в указах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президента Российской Федерации от 07.05.2012 года № 597 «О мероприятиях по реализации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государственной социальной политики».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Дальнейшая реализация программно-целевого принципа планирования бюджета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повышает обоснованность бюджетных ассигнований, обеспечивает их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большую прозрачность для общества и наличие более широких возможностей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dirty="0">
              <a:solidFill>
                <a:schemeClr val="accent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22058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расходов бюджета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424" y="332656"/>
            <a:ext cx="6768752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налоговой политики             </a:t>
            </a:r>
            <a:r>
              <a:rPr 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на плановый период 2024 и 2025 годов</a:t>
            </a:r>
            <a:endParaRPr lang="ru-RU" altLang="ru-RU" sz="20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412776"/>
            <a:ext cx="8064896" cy="532859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и стабильной налоговой системы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сбалансированности и создание условий для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устойчивого исполнения бюджета города, увеличение налоговых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неналоговых доходов 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налогового администрирования,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и совместная работа с администраторами доходов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противодействию уклонения от налогообложения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новых производств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среднего и малого предпринимательства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инвестиций, создание благоприятных условий для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инвестиционной деятельности в городском округе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дополнительной социальной поддержки жителей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городского округа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мониторинга и совершенствование системы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налогообложения недвижимого имущества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существующей системы налоговых льгот,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осуществление мониторинга эффективности налоговых льгот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недоимки по налогам и сборам, по арендным и иным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платежам в бюджет городского округа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эффективного использования имущества, находящегося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муниципальной собственности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снижения уровня поступления неналоговых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платежей в бюджет городского округа</a:t>
            </a:r>
            <a:endParaRPr lang="en-US" altLang="ru-RU" sz="17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источников пополнения бюджета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1907744" y="188640"/>
            <a:ext cx="7200800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на плановый период 2024 и 2025 годов,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064033"/>
              </p:ext>
            </p:extLst>
          </p:nvPr>
        </p:nvGraphicFramePr>
        <p:xfrm>
          <a:off x="611560" y="1772816"/>
          <a:ext cx="8352928" cy="4248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9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2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01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95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07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2754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пп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5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5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</a:t>
                      </a:r>
                      <a:r>
                        <a:rPr lang="ru-RU" sz="15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5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5 856 913,7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5 472 432,2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3 689 116,2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5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54 728,9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55 109,2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60 294,8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2537"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программных расходов в</a:t>
                      </a:r>
                      <a:r>
                        <a:rPr lang="ru-RU" sz="15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общей сумме расходов %</a:t>
                      </a:r>
                      <a:endParaRPr lang="ru-RU" sz="1500" b="0" i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500" b="0" i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500" b="0" i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500" b="0" i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5 911 642,6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5 527 541,4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3 749 411,0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339752" y="180682"/>
            <a:ext cx="604867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 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на 2023 год и на плановый период 2024 и 2025 годов 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816362"/>
              </p:ext>
            </p:extLst>
          </p:nvPr>
        </p:nvGraphicFramePr>
        <p:xfrm>
          <a:off x="323528" y="1268760"/>
          <a:ext cx="8496944" cy="52565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7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1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4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3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расходов</a:t>
                      </a:r>
                      <a:r>
                        <a:rPr lang="ru-RU" sz="1300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504 888,1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497 597,1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507 170,8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7 047,9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7 328,9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7 560,2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4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45 573,0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44 023,0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44 023,0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471 350,0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110 884,0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106 657,0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765 048,3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504 279,9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360 315,2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3 639 387,0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3 966 229,7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2 325 163,6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165 306,0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156 666,7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156 573,0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110 294,9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107 714,5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107 483,3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174 996,9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104 976,9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104 976,9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4 050,0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4 050,0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814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250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муниципального) долга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20 780,3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21 820,5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23 467,8</a:t>
                      </a:r>
                      <a:endParaRPr lang="ru-RU" sz="125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5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5 911 642,6</a:t>
                      </a:r>
                      <a:endParaRPr lang="ru-RU" sz="125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5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5 527 541,4</a:t>
                      </a:r>
                      <a:endParaRPr lang="ru-RU" sz="125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3 749 411,0</a:t>
                      </a:r>
                      <a:endParaRPr lang="ru-RU" sz="125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1115616" y="44624"/>
            <a:ext cx="8208912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597449"/>
              </p:ext>
            </p:extLst>
          </p:nvPr>
        </p:nvGraphicFramePr>
        <p:xfrm>
          <a:off x="503548" y="1196752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1691680" y="17659"/>
            <a:ext cx="6048672" cy="100811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муниципальным программам, 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925055"/>
              </p:ext>
            </p:extLst>
          </p:nvPr>
        </p:nvGraphicFramePr>
        <p:xfrm>
          <a:off x="179512" y="980728"/>
          <a:ext cx="8604955" cy="55523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106">
                  <a:extLst>
                    <a:ext uri="{9D8B030D-6E8A-4147-A177-3AD203B41FA5}">
                      <a16:colId xmlns:a16="http://schemas.microsoft.com/office/drawing/2014/main" xmlns="" val="2594530999"/>
                    </a:ext>
                  </a:extLst>
                </a:gridCol>
                <a:gridCol w="882560">
                  <a:extLst>
                    <a:ext uri="{9D8B030D-6E8A-4147-A177-3AD203B41FA5}">
                      <a16:colId xmlns:a16="http://schemas.microsoft.com/office/drawing/2014/main" xmlns="" val="1431942775"/>
                    </a:ext>
                  </a:extLst>
                </a:gridCol>
                <a:gridCol w="956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2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2021 год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за 2022 год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3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"Здравоохранение»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8 200,9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2 810,0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2 810,0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2 810,0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«Культура и туризм»                  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211 624,2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144,4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210 210,0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201 572,7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201 481,0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«Образование»                    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1 824 844,3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2 030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270,6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2 295 628,4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2 579 020,4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2 291 367,6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защита населения»                    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73 457,5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ru-RU" sz="10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282,0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64 821,9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64 876,9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64 918,9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«Спорт»                    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96 954,2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105 069,6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174 996,9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104 976,9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104 976,9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сельского хозяйства»                    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1 717,2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2 072,4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«Экология и окружающая среда»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1 323,6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1 020,4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«Безопасность и обеспечение безопасности жизнедеятельности населения»                    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35 890,6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961,4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56 268,8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54 718,8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54 718,8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«Жилище»                    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40 762,2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557,7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32 324,0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29 743,6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29 512,4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инженерной инфраструктуры, </a:t>
                      </a:r>
                      <a:r>
                        <a:rPr lang="ru-RU" sz="1000" dirty="0" err="1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   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11 403,9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8 150,6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40 823,0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24 056,0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27 056,0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«Предпринимательство»                    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«Управление имуществом и муниципальными финансами»   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280,3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230,0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415 122,2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409 183,7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415 175,5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4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институтов гражданского общества, повышение эффективности</a:t>
                      </a:r>
                      <a:r>
                        <a:rPr lang="ru-RU" sz="1000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самоуправления и реализации молодежной политики»</a:t>
                      </a:r>
                      <a:endParaRPr lang="ru-RU" sz="1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23 696,6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23 627,4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19 238,7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18 870,1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19 101,0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«Развитие и</a:t>
                      </a:r>
                      <a:r>
                        <a:rPr lang="ru-RU" sz="1000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дорожно-транспортного </a:t>
                      </a:r>
                    </a:p>
                    <a:p>
                      <a:pPr algn="l" fontAlgn="ctr"/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комплекса» 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103 463,2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466,1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424 563,5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105 597,3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101 370,5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9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 «Цифровое</a:t>
                      </a:r>
                    </a:p>
                    <a:p>
                      <a:pPr algn="l" fontAlgn="ctr"/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муниципальное образование» 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80 283,9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427,5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78 529,5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76 779,5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78 359,5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«Архитектура и градостроительство»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252,1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7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«Формирование  современной комфортной городской среды» 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363 721,7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601,6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693 885,8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370 608,9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274 884,3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«Строительство объектов  социальной инфраструктуры»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208 812,5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2 729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528,1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1 311 542,6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1 354 993,3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«Переселение граждан из  аварийного жилищного фонда»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11 358,4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31 570,2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70 045,7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18 805,6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8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 непрограммных расходов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42 505,2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562,0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54 728,9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55 109,2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60 294,8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1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 РАСХОДОВ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3 676 517,3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6 621</a:t>
                      </a:r>
                      <a:r>
                        <a:rPr lang="ru-RU" sz="1200" b="1" u="none" strike="noStrike" baseline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879,2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5 911 642,6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5 527 541,4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3 749 411,0</a:t>
                      </a:r>
                      <a:endParaRPr lang="ru-RU" sz="12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04867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муниципальным программам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46480"/>
              </p:ext>
            </p:extLst>
          </p:nvPr>
        </p:nvGraphicFramePr>
        <p:xfrm>
          <a:off x="611560" y="1196752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91680" y="3356992"/>
            <a:ext cx="7232870" cy="194421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55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местного самоуправления, финансовое обеспечение деятельности которого осуществляется за счет средств бюджета городского округа на основании бюджетной сметы.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–</a:t>
            </a:r>
            <a:r>
              <a:rPr lang="ru-RU" sz="155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некоммерческая организация, созданная органом исполнительной власти городского округа 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</a:t>
            </a:r>
            <a:r>
              <a:rPr lang="ru-RU" sz="155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организация,</a:t>
            </a:r>
          </a:p>
          <a:p>
            <a:pPr algn="just">
              <a:defRPr/>
            </a:pPr>
            <a:r>
              <a:rPr lang="ru-RU" sz="155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созданная муниципальным образованием для выполнения работ, </a:t>
            </a:r>
          </a:p>
          <a:p>
            <a:pPr algn="just">
              <a:defRPr/>
            </a:pPr>
            <a:r>
              <a:rPr lang="ru-RU" sz="155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в целях осуществления предусмотренных законодательством</a:t>
            </a:r>
          </a:p>
          <a:p>
            <a:pPr algn="just">
              <a:defRPr/>
            </a:pPr>
            <a:r>
              <a:rPr lang="ru-RU" sz="155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полномочий органов местного самоуправления</a:t>
            </a:r>
          </a:p>
          <a:p>
            <a:pPr algn="just">
              <a:defRPr/>
            </a:pPr>
            <a:r>
              <a:rPr lang="ru-RU" sz="155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сферах науки, образования, здравоохранения, культуры, социальной защиты, занятости населения, физической культуры и спорта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5673" y="764704"/>
            <a:ext cx="6688877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kern="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городском округе Лобня осуществляют свою деятельность:</a:t>
            </a:r>
            <a:br>
              <a:rPr lang="ru-RU" altLang="ru-RU" sz="1600" b="1" kern="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- 6 казенных учреждений;</a:t>
            </a:r>
            <a:br>
              <a:rPr lang="ru-RU" altLang="ru-RU" sz="1600" b="1" kern="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- 27 бюджетных учреждений;</a:t>
            </a:r>
            <a:br>
              <a:rPr lang="ru-RU" altLang="ru-RU" sz="1600" b="1" kern="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- 6 автономных учреждений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chemeClr val="accent4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 муниципальных учреждений осуществляющих свою деятельность на территории городского округа Лобня</a:t>
            </a:r>
            <a:endParaRPr lang="ru-RU" sz="1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38519" y="3981893"/>
            <a:ext cx="5025568" cy="2759475"/>
            <a:chOff x="0" y="738696"/>
            <a:chExt cx="5309463" cy="23231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940067"/>
              <a:ext cx="4320480" cy="21217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820994" y="738696"/>
              <a:ext cx="4488469" cy="2121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75" tIns="20320" rIns="113792" bIns="20320" numCol="1" spcCol="1270" anchor="t" anchorCtr="0">
              <a:noAutofit/>
            </a:bodyPr>
            <a:lstStyle/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Комитет по физической культуре, спорту и работе с молодежью Администрации городского округа Лобня:</a:t>
              </a:r>
              <a:endParaRPr lang="ru-RU" sz="16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600" kern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бюджетных учреждения;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kern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автономных учреждения.</a:t>
              </a:r>
            </a:p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Администрация городского округа Лобня:</a:t>
              </a:r>
              <a:endParaRPr lang="ru-RU" sz="1600" kern="1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1600" kern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казенных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ru-RU" sz="1600" kern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бюджетных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1600" kern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автономных учреждения.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196088" y="1537063"/>
            <a:ext cx="3960440" cy="1584176"/>
          </a:xfrm>
          <a:prstGeom prst="rect">
            <a:avLst/>
          </a:prstGeom>
        </p:spPr>
        <p:txBody>
          <a:bodyPr/>
          <a:lstStyle/>
          <a:p>
            <a:pPr lvl="1" rtl="0"/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городского округа Лобня:</a:t>
            </a:r>
            <a:endParaRPr lang="ru-RU" sz="1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казенное учреждение;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учреждений.</a:t>
            </a:r>
          </a:p>
          <a:p>
            <a:pPr lvl="1" rtl="0"/>
            <a:endParaRPr lang="ru-RU" sz="1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30392"/>
            <a:ext cx="8208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учреждения  </a:t>
            </a:r>
          </a:p>
          <a:p>
            <a:pPr algn="ctr"/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распорядителей бюджетных средств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68BF73-561E-4EB0-BC59-A0F85F3D8C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7704" y="1236816"/>
            <a:ext cx="3288384" cy="204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F589D61-0C7B-4710-8754-77DF77AF1722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389183" y="3986993"/>
            <a:ext cx="36004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1BFA0D-1845-5764-F2EF-5BB11C3AF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2" y="3591467"/>
            <a:ext cx="4752528" cy="3044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39752" y="154545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1403648" y="2325750"/>
            <a:ext cx="3456384" cy="1141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общеобразовательных учреждений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55072" y="4904686"/>
            <a:ext cx="3804960" cy="10803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учреждений дополнительного образования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5461192" y="2262064"/>
            <a:ext cx="3600400" cy="10803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учреждение молодежной политики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645534" y="847802"/>
            <a:ext cx="6102929" cy="108034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2023 году </a:t>
            </a:r>
          </a:p>
          <a:p>
            <a:pPr algn="ctr"/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объеме 3 639 387,0 тыс. руб.</a:t>
            </a:r>
          </a:p>
          <a:p>
            <a:pPr algn="ctr"/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сфере образования осуществляют</a:t>
            </a:r>
            <a:endParaRPr 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340768"/>
            <a:ext cx="705678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2023 году запланированы в сумме 165 306,0 тыс. рублей</a:t>
            </a:r>
          </a:p>
          <a:p>
            <a:pPr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chemeClr val="accent4"/>
              </a:solidFill>
            </a:endParaRPr>
          </a:p>
          <a:p>
            <a:pPr>
              <a:defRPr/>
            </a:pPr>
            <a:endParaRPr lang="ru-RU" dirty="0">
              <a:solidFill>
                <a:schemeClr val="accent4"/>
              </a:solidFill>
            </a:endParaRPr>
          </a:p>
          <a:p>
            <a:pPr>
              <a:defRPr/>
            </a:pPr>
            <a:endParaRPr lang="ru-RU" dirty="0">
              <a:solidFill>
                <a:schemeClr val="accent4"/>
              </a:solidFill>
            </a:endParaRPr>
          </a:p>
          <a:p>
            <a:pPr>
              <a:defRPr/>
            </a:pPr>
            <a:endParaRPr lang="ru-RU" dirty="0">
              <a:solidFill>
                <a:schemeClr val="accent4"/>
              </a:solidFill>
            </a:endParaRPr>
          </a:p>
          <a:p>
            <a:pPr>
              <a:defRPr/>
            </a:pPr>
            <a:endParaRPr lang="ru-RU" dirty="0">
              <a:solidFill>
                <a:schemeClr val="accent4"/>
              </a:solidFill>
            </a:endParaRPr>
          </a:p>
          <a:p>
            <a:pPr>
              <a:defRPr/>
            </a:pPr>
            <a:endParaRPr lang="ru-RU" dirty="0">
              <a:solidFill>
                <a:schemeClr val="accent4"/>
              </a:solidFill>
            </a:endParaRPr>
          </a:p>
          <a:p>
            <a:pPr>
              <a:defRPr/>
            </a:pPr>
            <a:endParaRPr lang="ru-RU" dirty="0">
              <a:solidFill>
                <a:schemeClr val="accent4"/>
              </a:solidFill>
            </a:endParaRPr>
          </a:p>
          <a:p>
            <a:pPr>
              <a:defRPr/>
            </a:pPr>
            <a:endParaRPr lang="ru-RU" dirty="0">
              <a:solidFill>
                <a:schemeClr val="accent4"/>
              </a:solidFill>
            </a:endParaRPr>
          </a:p>
          <a:p>
            <a:pPr>
              <a:defRPr/>
            </a:pP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355878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48FDA8-D942-73C4-E2AD-1B06F9A35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51341"/>
            <a:ext cx="4104456" cy="2150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58016"/>
            <a:ext cx="7344816" cy="479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2023 году запланированы в сумме           174 996,9 тыс. рублей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расходов в сфере физической культуры и спорта: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спортом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23963" y="188913"/>
            <a:ext cx="7920037" cy="122396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физической культуры и спорта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7310B9-1165-DDAB-C42E-99D6A9339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013176"/>
            <a:ext cx="6264695" cy="152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5688632" cy="93610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022459"/>
              </p:ext>
            </p:extLst>
          </p:nvPr>
        </p:nvGraphicFramePr>
        <p:xfrm>
          <a:off x="467545" y="1268760"/>
          <a:ext cx="8424937" cy="53285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60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17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9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7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93128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 акт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546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 в отношении прочих земельных участков.</a:t>
                      </a: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           24 ноября 2020 г.      № 214/64 «Об установлении земельного налога на территории городского округа Лобня»</a:t>
                      </a:r>
                      <a:endParaRPr lang="ru-RU" sz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 9,1%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2022г.   11,8%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2021г.   14,6%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4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986961" y="75662"/>
            <a:ext cx="6417581" cy="8539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  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2140134" y="766411"/>
            <a:ext cx="5976664" cy="11746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1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Жилищное хозяйство  70 376,2 тыс. рублей</a:t>
            </a:r>
          </a:p>
          <a:p>
            <a:pPr marL="0" indent="0" algn="ctr">
              <a:buNone/>
            </a:pPr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собственности. Оснащение МКД общедомовыми приборами учета энергетических ресурсов и воды. Проведение капитального ремонта и ремонта подъездов МКД. Мероприятия по переселению граждан из аварийного жилого фонда  </a:t>
            </a:r>
          </a:p>
          <a:p>
            <a:pPr marL="0" indent="0" algn="just">
              <a:buNone/>
            </a:pPr>
            <a:endParaRPr lang="ru-RU" altLang="ru-RU" sz="1300" dirty="0">
              <a:solidFill>
                <a:schemeClr val="accent4"/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8" name="Прямоугольник 43007">
            <a:extLst>
              <a:ext uri="{FF2B5EF4-FFF2-40B4-BE49-F238E27FC236}">
                <a16:creationId xmlns:a16="http://schemas.microsoft.com/office/drawing/2014/main" xmlns="" id="{F0C1BA6C-636D-47E7-B6BC-7C8182A80A5D}"/>
              </a:ext>
            </a:extLst>
          </p:cNvPr>
          <p:cNvSpPr/>
          <p:nvPr/>
        </p:nvSpPr>
        <p:spPr>
          <a:xfrm>
            <a:off x="1260911" y="4365104"/>
            <a:ext cx="338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40 320,0 тыс. рублей</a:t>
            </a:r>
          </a:p>
          <a:p>
            <a:pPr algn="ctr"/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Разработка, актуализация схем водоснабжения и водоотведения</a:t>
            </a:r>
          </a:p>
          <a:p>
            <a:pPr algn="ctr"/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 инфраструктуры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F14E28-590F-4ED7-AB9C-27F659B440F6}"/>
              </a:ext>
            </a:extLst>
          </p:cNvPr>
          <p:cNvSpPr/>
          <p:nvPr/>
        </p:nvSpPr>
        <p:spPr>
          <a:xfrm>
            <a:off x="1547664" y="2290575"/>
            <a:ext cx="72008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Благоустройство   653 379,1 тыс. рублей</a:t>
            </a:r>
          </a:p>
          <a:p>
            <a:pPr algn="ctr"/>
            <a:r>
              <a:rPr lang="ru-RU" altLang="ru-RU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Ремонт старых, устройство новых тротуаров и автопарковок. Санитарное содержание территории города. Благоустройство общественных территорий. Обустройство  и содержание дворовых территорий, включая установку и модернизацию детских игровых, спортивных  и иных площадок. Приобретение коммунальной техники. Благоустройство лесопарка и двух скверов. Организация наружного освещения. </a:t>
            </a:r>
            <a:r>
              <a:rPr lang="ru-RU" sz="1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деятельности (оказание услуг) муниципальных учреждений в сфере похоронного дела.</a:t>
            </a:r>
            <a:endParaRPr lang="ru-RU" altLang="ru-RU" sz="1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161D1C-F24B-BE6E-F244-6798110A6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97" y="4122077"/>
            <a:ext cx="3817703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1AE72E8-6146-252C-B9F5-678F88544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44064"/>
            <a:ext cx="2520280" cy="189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475656" y="225348"/>
            <a:ext cx="8047124" cy="58482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дорожное хозяйство</a:t>
            </a:r>
            <a:br>
              <a:rPr lang="ru-RU" altLang="ru-RU" sz="2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2023 году</a:t>
            </a:r>
          </a:p>
        </p:txBody>
      </p:sp>
      <p:sp>
        <p:nvSpPr>
          <p:cNvPr id="44036" name="Объект 3"/>
          <p:cNvSpPr>
            <a:spLocks noGrp="1"/>
          </p:cNvSpPr>
          <p:nvPr>
            <p:ph sz="half" idx="1"/>
          </p:nvPr>
        </p:nvSpPr>
        <p:spPr>
          <a:xfrm>
            <a:off x="5076056" y="3812353"/>
            <a:ext cx="4313936" cy="923329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9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           63 800,0 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900" dirty="0">
              <a:solidFill>
                <a:schemeClr val="accent4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C07B0ED-A5D8-4651-9584-CDD6F3DB26AE}"/>
              </a:ext>
            </a:extLst>
          </p:cNvPr>
          <p:cNvSpPr/>
          <p:nvPr/>
        </p:nvSpPr>
        <p:spPr>
          <a:xfrm>
            <a:off x="1767120" y="1892902"/>
            <a:ext cx="4572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Содержание и ямочный ремонт автомобильных дорог  75 000,0 тыс. рублей.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E39BEA-B876-44B4-BD72-BF820D82CEAF}"/>
              </a:ext>
            </a:extLst>
          </p:cNvPr>
          <p:cNvSpPr/>
          <p:nvPr/>
        </p:nvSpPr>
        <p:spPr>
          <a:xfrm>
            <a:off x="1477952" y="2943375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Ремонт асфальтового покрытия дворовых территорий 39 000,0 тыс. рублей.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059E1DF-4820-45B0-8525-3F3B70BBA269}"/>
              </a:ext>
            </a:extLst>
          </p:cNvPr>
          <p:cNvSpPr/>
          <p:nvPr/>
        </p:nvSpPr>
        <p:spPr>
          <a:xfrm>
            <a:off x="4974908" y="494339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движения  2 000,0 тыс. рублей.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DA98BE-55C6-5241-EE0A-9330DD573D61}"/>
              </a:ext>
            </a:extLst>
          </p:cNvPr>
          <p:cNvSpPr txBox="1"/>
          <p:nvPr/>
        </p:nvSpPr>
        <p:spPr>
          <a:xfrm>
            <a:off x="2131164" y="103885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транспортной безопасности населения 280 000,0 тыс. рублей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7C6255D-129D-6126-FDF9-CDBFDFFB9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04" y="1664211"/>
            <a:ext cx="2923188" cy="1845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4536504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«Здравоохранение»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020528"/>
              </p:ext>
            </p:extLst>
          </p:nvPr>
        </p:nvGraphicFramePr>
        <p:xfrm>
          <a:off x="611560" y="1268760"/>
          <a:ext cx="8136904" cy="50405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5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5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5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59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99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3015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3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6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предприятий, прошедших диспансеризацию (за исключением предприятий, работающих за счет средств бюджета Московской области)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населения, прикрепленного к медицинским организациям на территории городского округа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медицинских работников (врачей первичного звена и специалистов узкого профиля), обеспеченных жильем, из числа привлеченных и нуждающихся в жилье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2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«Культура»</a:t>
            </a: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xmlns="" id="{8AA0680E-1045-63A3-B013-BA5B825787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359177"/>
              </p:ext>
            </p:extLst>
          </p:nvPr>
        </p:nvGraphicFramePr>
        <p:xfrm>
          <a:off x="539552" y="1268760"/>
          <a:ext cx="8429683" cy="51435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64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9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1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17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11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11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7279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2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16 537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17 363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17 363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17 363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5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библиотек, внедривших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 деятельности библиотеки нового формата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0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96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посещаемости общедоступных (публичных) библиотек, а также культурно-массовых мероприятий, проводимых в библиотеках Московской области к уровню 2017 года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4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праздничных и культурно-массовых мероприятий, в т.ч. творческих фестивалей и конкурсов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1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12879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724131"/>
              </p:ext>
            </p:extLst>
          </p:nvPr>
        </p:nvGraphicFramePr>
        <p:xfrm>
          <a:off x="395536" y="1340768"/>
          <a:ext cx="8568954" cy="49685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4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4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4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48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694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4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посетителей киномероприятий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70.8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6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объектов организаций культуры (по которым проведен текущий ремонт, техническое переоснащение современным непроизводственным оборудованием и благоустройство территории)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72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посещений театров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(мероприятий в России)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привлекаемых к участию в творческих мероприятиях сферы культуры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25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0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 культуры, получивших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оборудование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120680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413395"/>
              </p:ext>
            </p:extLst>
          </p:nvPr>
        </p:nvGraphicFramePr>
        <p:xfrm>
          <a:off x="323528" y="1245931"/>
          <a:ext cx="8496944" cy="52565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4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908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организаций культуры оснащенных кинооборудованием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посещений платных культурно-массовых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клубов и домов культуры к уровню 2018 года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участников клубных формирований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уровню 2018 года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28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учреждений культуры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по которым осуществлено развитие материально-технической базы (в части увеличения стоимости основных средств)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0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363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8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835696" y="218399"/>
            <a:ext cx="6840760" cy="504055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213980"/>
              </p:ext>
            </p:extLst>
          </p:nvPr>
        </p:nvGraphicFramePr>
        <p:xfrm>
          <a:off x="287524" y="980728"/>
          <a:ext cx="8568951" cy="54726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62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8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3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3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3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3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93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6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32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общего количества архивных фондов, хранящихся в муниципальном архиве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80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47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 в общей сумме указанной субвенции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08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культуры и отдыха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9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411760" y="166968"/>
            <a:ext cx="561662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662026"/>
              </p:ext>
            </p:extLst>
          </p:nvPr>
        </p:nvGraphicFramePr>
        <p:xfrm>
          <a:off x="323528" y="1083466"/>
          <a:ext cx="8676458" cy="55858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87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5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5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5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5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107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7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3-х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6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области, всего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9525" marR="9525" marT="9522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2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8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95736" y="227282"/>
            <a:ext cx="5976664" cy="720081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139324"/>
              </p:ext>
            </p:extLst>
          </p:nvPr>
        </p:nvGraphicFramePr>
        <p:xfrm>
          <a:off x="323528" y="1124744"/>
          <a:ext cx="8568951" cy="52831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32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849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3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85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0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охваченных деятельностью детских технопарков «Кванториум» (мобильных технопарков «Кванториум»)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0,284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91072" y="260648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защита населения»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384826"/>
              </p:ext>
            </p:extLst>
          </p:nvPr>
        </p:nvGraphicFramePr>
        <p:xfrm>
          <a:off x="287524" y="1124744"/>
          <a:ext cx="8568951" cy="53285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32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375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3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бедности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долголетие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50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– Доступность для инвалидов и других маломобильных групп населения муниципальных приоритетных объектов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3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50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детей-инвалидов такого возраста.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20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4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6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5112568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027601"/>
              </p:ext>
            </p:extLst>
          </p:nvPr>
        </p:nvGraphicFramePr>
        <p:xfrm>
          <a:off x="395536" y="1196752"/>
          <a:ext cx="8352928" cy="52565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5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70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9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7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99485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 -правовой акт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709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к</a:t>
                      </a: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объектов налогообложения - 0,5 процента.</a:t>
                      </a: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          24 ноября 2020 г.    № 215/64 «Об установлении налога на имущество физических лиц на территории городского округа Лобня»</a:t>
                      </a:r>
                      <a:endParaRPr lang="ru-RU" sz="11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Tx/>
                        <a:buChar char="-"/>
                      </a:pPr>
                      <a:endParaRPr lang="ru-RU" sz="11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 3,0%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   3,7%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  4,2%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199136"/>
              </p:ext>
            </p:extLst>
          </p:nvPr>
        </p:nvGraphicFramePr>
        <p:xfrm>
          <a:off x="251520" y="996760"/>
          <a:ext cx="8568955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13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2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52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52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52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52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60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8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8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образования), промилле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промилле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 всего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расходов, направляемых на предоставление субсидий СО НКО, в общем объеме расходов бюджета городского округа Лобня на социальную сферу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9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 финансовая 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имущественная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2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0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95E5DD1-AA2A-4DF9-AC37-B2D97B5B97BF}"/>
              </a:ext>
            </a:extLst>
          </p:cNvPr>
          <p:cNvSpPr txBox="1">
            <a:spLocks/>
          </p:cNvSpPr>
          <p:nvPr/>
        </p:nvSpPr>
        <p:spPr>
          <a:xfrm>
            <a:off x="2195736" y="310102"/>
            <a:ext cx="8280920" cy="23857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600" b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2693"/>
              </p:ext>
            </p:extLst>
          </p:nvPr>
        </p:nvGraphicFramePr>
        <p:xfrm>
          <a:off x="2411760" y="116631"/>
          <a:ext cx="5134149" cy="864097"/>
        </p:xfrm>
        <a:graphic>
          <a:graphicData uri="http://schemas.openxmlformats.org/drawingml/2006/table">
            <a:tbl>
              <a:tblPr firstRow="1" firstCol="1" bandRow="1"/>
              <a:tblGrid>
                <a:gridCol w="5134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20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 </a:t>
                      </a:r>
                      <a:br>
                        <a:rPr lang="ru-RU" altLang="ru-RU" sz="20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altLang="ru-RU" sz="20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защита населения»</a:t>
                      </a:r>
                      <a:endParaRPr lang="ru-RU" sz="20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2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15616" y="174970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376764"/>
              </p:ext>
            </p:extLst>
          </p:nvPr>
        </p:nvGraphicFramePr>
        <p:xfrm>
          <a:off x="395536" y="1124744"/>
          <a:ext cx="8496944" cy="53285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4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15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7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100" u="none" strike="noStrike" cap="none" normalizeH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5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 (возраст 3-29 лет), систематически занимающихся физической культурой и спортом, в общей численности детей и молодежи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kern="1200" cap="none" normalizeH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среднего возраста 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0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5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спортивных площадок, управляемых в соответствии со стандартом их использования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75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7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377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en-US" altLang="en-US" sz="11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05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5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5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5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9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863080" y="332656"/>
            <a:ext cx="8280920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«Спорт»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89605"/>
              </p:ext>
            </p:extLst>
          </p:nvPr>
        </p:nvGraphicFramePr>
        <p:xfrm>
          <a:off x="539552" y="1115121"/>
          <a:ext cx="8424935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57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2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556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8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en-US" altLang="en-US" sz="11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01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</a:t>
                      </a:r>
                      <a:r>
                        <a:rPr lang="ru-RU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 </a:t>
                      </a:r>
                      <a:r>
                        <a:rPr lang="en-US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  <a:endParaRPr lang="en-US" altLang="en-US" sz="11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</a:t>
                      </a: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</a:t>
                      </a: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</a:t>
                      </a: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en-US" altLang="en-US" sz="11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86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  <a:endParaRPr lang="en-US" altLang="en-US" sz="11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5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154</a:t>
                      </a:r>
                      <a:endParaRPr lang="ru-RU" sz="105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154</a:t>
                      </a:r>
                      <a:endParaRPr lang="ru-RU" sz="105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154</a:t>
                      </a:r>
                      <a:endParaRPr lang="ru-RU" sz="105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6890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</a:t>
                      </a:r>
                      <a:r>
                        <a:rPr lang="ru-RU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lang="en-US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en-US" altLang="en-US" sz="11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</a:t>
                      </a: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</a:t>
                      </a: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</a:t>
                      </a: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089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 </a:t>
                      </a:r>
                      <a:r>
                        <a:rPr lang="ru-RU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lang="en-US" sz="11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en-US" altLang="en-US" sz="11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</a:t>
                      </a: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</a:t>
                      </a: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</a:t>
                      </a:r>
                      <a:r>
                        <a:rPr lang="ru-RU" sz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lang="en-US" altLang="en-US" sz="11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28800" y="188641"/>
            <a:ext cx="7715200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сельского хозяйства»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680856"/>
              </p:ext>
            </p:extLst>
          </p:nvPr>
        </p:nvGraphicFramePr>
        <p:xfrm>
          <a:off x="297513" y="1132395"/>
          <a:ext cx="8557690" cy="2160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31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5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5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9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39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9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39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865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 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безнадзорных животных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6359" y="348645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</a:p>
          <a:p>
            <a:pPr algn="ctr"/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 и окружающая среда»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444538"/>
              </p:ext>
            </p:extLst>
          </p:nvPr>
        </p:nvGraphicFramePr>
        <p:xfrm>
          <a:off x="406800" y="4326604"/>
          <a:ext cx="8557688" cy="23427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66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2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95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9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95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7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648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6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исследуемых компонентов водной среды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вовлеченного в экологические мероприятия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9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78936" y="116632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183178"/>
              </p:ext>
            </p:extLst>
          </p:nvPr>
        </p:nvGraphicFramePr>
        <p:xfrm>
          <a:off x="334919" y="1052736"/>
          <a:ext cx="8496946" cy="53332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8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1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07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07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07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07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94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8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5% ежегодно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преступлений</a:t>
                      </a:r>
                      <a:endParaRPr lang="en-US" altLang="en-US" sz="11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buNone/>
                      </a:pPr>
                      <a:r>
                        <a:rPr kumimoji="0" lang="ru-RU" altLang="en-US" sz="12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buNone/>
                      </a:pPr>
                      <a:r>
                        <a:rPr kumimoji="0" lang="ru-RU" altLang="en-US" sz="12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48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38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граждан, принимающих участие в деятельности народных дружин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38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236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коммерческих объектов,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236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подъездов многоквартирных домов,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3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04867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090024"/>
              </p:ext>
            </p:extLst>
          </p:nvPr>
        </p:nvGraphicFramePr>
        <p:xfrm>
          <a:off x="467544" y="1124744"/>
          <a:ext cx="8424935" cy="53285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57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2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726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1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зданий (помещений) территориальных органов МВД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873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социальных объектов и мест с массовым пребыванием людей,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6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Благоустроим кладбища «Доля кладбищ, соответствующих Региональному стандарту»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Инвентаризация мест захоронений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9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09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готовности городского округа Лобня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i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95736" y="157826"/>
            <a:ext cx="5904656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422411"/>
              </p:ext>
            </p:extLst>
          </p:nvPr>
        </p:nvGraphicFramePr>
        <p:xfrm>
          <a:off x="395536" y="1124744"/>
          <a:ext cx="8568951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32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92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0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200" b="0" i="1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37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городского округа Лобня Московской области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5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городского округа Лобня Московской области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5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степени пожарной защищенности городского округа Лобня Московской области, по отношению к базовому периоду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92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0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07704" y="165824"/>
            <a:ext cx="6336704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«Жилище»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954445"/>
              </p:ext>
            </p:extLst>
          </p:nvPr>
        </p:nvGraphicFramePr>
        <p:xfrm>
          <a:off x="251520" y="980728"/>
          <a:ext cx="8640960" cy="54651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00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39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39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39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39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262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76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51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 жилищные условия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76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земельных участков, планируемых к вовлечению в целях индивидуального жилищного строительства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76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земельных участков, планируемых к вовлечению в целях индивидуального жилищного строительства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7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 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1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78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9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9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66247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</a:p>
          <a:p>
            <a:pPr algn="ctr"/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инженерной  инфраструктуры и энергоэффективности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50731"/>
              </p:ext>
            </p:extLst>
          </p:nvPr>
        </p:nvGraphicFramePr>
        <p:xfrm>
          <a:off x="467544" y="1124746"/>
          <a:ext cx="8496016" cy="54726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4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740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актуализированных схем теплоснабжения, водоснабжения и водоотведения, программ комплексного развития коммунальной инфраструктуры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</a:t>
                      </a:r>
                      <a:r>
                        <a:rPr lang="ru-RU" sz="1200" noProof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коммунальной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инфраструктуры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(котельные, ЦТП, сети) 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объектов жилищно-коммунального хозяйства городского округа к осенне-зимнему периоду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37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В, С, D)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9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99,1</a:t>
                      </a:r>
                      <a:endParaRPr lang="ru-RU" altLang="en-US" sz="1200" b="0" dirty="0">
                        <a:solidFill>
                          <a:schemeClr val="accent4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учет- оснащенность многоквартирных домов общедомовыми приборами учета 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261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 классами энергоэффективности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5,99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1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63080" y="188640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313313"/>
              </p:ext>
            </p:extLst>
          </p:nvPr>
        </p:nvGraphicFramePr>
        <p:xfrm>
          <a:off x="395536" y="1124744"/>
          <a:ext cx="8496016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4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27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заполняемости многопрофильных индустриальных парков, технологических парков, промышленных площадок индустриальных парков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79,38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многопрофильных индустриальных парков, технологических парков, промышленных площадок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6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резидентов на территории многофункциональных индустриальных парков,</a:t>
                      </a:r>
                      <a:r>
                        <a:rPr lang="ru-RU" sz="1200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технологических парков, промышленных площадок муниципальных образований Московской области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территории, на которую привлечены новые резиденты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4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труда в базовых несырьевых отраслях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6522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en-US" altLang="en-US" sz="1200" b="0" i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2683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6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95128" y="0"/>
            <a:ext cx="784887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зачисления налогов в бюджет, 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уплачиваемые физическими лицами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872616"/>
              </p:ext>
            </p:extLst>
          </p:nvPr>
        </p:nvGraphicFramePr>
        <p:xfrm>
          <a:off x="4965199" y="2996952"/>
          <a:ext cx="383946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272796"/>
              </p:ext>
            </p:extLst>
          </p:nvPr>
        </p:nvGraphicFramePr>
        <p:xfrm>
          <a:off x="922407" y="1282444"/>
          <a:ext cx="8085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140850"/>
              </p:ext>
            </p:extLst>
          </p:nvPr>
        </p:nvGraphicFramePr>
        <p:xfrm>
          <a:off x="1547664" y="2996968"/>
          <a:ext cx="331236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853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34603" y="188640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472065"/>
              </p:ext>
            </p:extLst>
          </p:nvPr>
        </p:nvGraphicFramePr>
        <p:xfrm>
          <a:off x="294542" y="1052736"/>
          <a:ext cx="8554915" cy="5400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1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4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1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6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68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68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68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973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36000" marR="36000" marT="9525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21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объявленных торгов)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общей экономии денежных средств от общей </a:t>
                      </a:r>
                      <a:r>
                        <a:rPr lang="ru-RU" sz="1200" noProof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суммы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состоявшихся </a:t>
                      </a:r>
                      <a:r>
                        <a:rPr lang="ru-RU" sz="1200" noProof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</a:t>
                      </a:r>
                      <a:endParaRPr lang="ru-RU" altLang="en-US" sz="1200" b="0" noProof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247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среди субъектов малого и </a:t>
                      </a:r>
                      <a:r>
                        <a:rPr lang="ru-RU" sz="1200" noProof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200" noProof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едпринима-тельства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2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участников на торгах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6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9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</a:t>
                      </a:r>
                      <a:r>
                        <a:rPr lang="ru-RU" sz="1200" noProof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noProof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расчете на 10 тыс. человек населения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6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35088" y="18863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195844"/>
              </p:ext>
            </p:extLst>
          </p:nvPr>
        </p:nvGraphicFramePr>
        <p:xfrm>
          <a:off x="395536" y="1052736"/>
          <a:ext cx="8613898" cy="54882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63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1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9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94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94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94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612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9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Вновь созданные предприятия МСП в сфере производства или услуг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3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МСП участниками проекта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6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 за отчетный период (прошедший год)</a:t>
                      </a:r>
                      <a:endParaRPr lang="ru-RU" sz="1200" i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12 132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451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5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кв.м/1000 человек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1 213,5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площадей торговых объектов 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кв.м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незаконных нестационарных торговых объектов 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Посадочные места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5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рабочих мест на объектах бытового обслуживания 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места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7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7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имуществом и муниципальными финансами»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453790"/>
              </p:ext>
            </p:extLst>
          </p:nvPr>
        </p:nvGraphicFramePr>
        <p:xfrm>
          <a:off x="309033" y="1196752"/>
          <a:ext cx="8525933" cy="52565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6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1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4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4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47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47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311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7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75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использования земель</a:t>
                      </a: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379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ОМСУ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3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незаконных решений по земле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62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1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87624" y="116633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«Управление имуществом и муниципальными финансами»</a:t>
            </a:r>
            <a:endParaRPr lang="ru-RU" altLang="ru-RU" sz="18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490480"/>
              </p:ext>
            </p:extLst>
          </p:nvPr>
        </p:nvGraphicFramePr>
        <p:xfrm>
          <a:off x="397726" y="1196749"/>
          <a:ext cx="8638769" cy="55446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8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30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30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30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30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014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11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недвижимости у которых адреса приведены структуре федеральной информационной адресной системе, внесены в федеральную информационную адресную систему и имеют географические координаты</a:t>
                      </a: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211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11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муниципальным заказом, от общего числа муниципальных служащих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316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городского округа Лобня к годовому объему доходов бюджета городского округа Лобня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31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1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15616" y="166966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институтов гражданского общества, повышение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эффективности местного самоуправления и реализации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531604"/>
              </p:ext>
            </p:extLst>
          </p:nvPr>
        </p:nvGraphicFramePr>
        <p:xfrm>
          <a:off x="369808" y="1268761"/>
          <a:ext cx="8594682" cy="5400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5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2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97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97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97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97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348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населения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СМИ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174,96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8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в социальных сетях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7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7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111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млн.чел.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0,00595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8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муниципального образования, 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6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04867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функционирование     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дорожно-транспортного комплекса»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261686"/>
              </p:ext>
            </p:extLst>
          </p:nvPr>
        </p:nvGraphicFramePr>
        <p:xfrm>
          <a:off x="287524" y="1412776"/>
          <a:ext cx="8568952" cy="504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32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412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</a:t>
                      </a:r>
                      <a:r>
                        <a:rPr lang="en-US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количество погибших на 100 тыс.населения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случаев </a:t>
                      </a:r>
                      <a:r>
                        <a:rPr lang="en-US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 100 тыс.</a:t>
                      </a: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населения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39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км/тыс.кв.м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26,36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39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 места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35 409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расписания на автобусных маршрутах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4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71600" y="184113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747502"/>
              </p:ext>
            </p:extLst>
          </p:nvPr>
        </p:nvGraphicFramePr>
        <p:xfrm>
          <a:off x="423606" y="1268756"/>
          <a:ext cx="8612890" cy="54006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54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9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1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11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11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11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948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0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4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4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 для получения государственных (муниципальных) услуг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заявителей МФЦ, ожидающих в очереди более 11,5 минут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комфортности и доступности МФЦ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503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50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66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0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13904" y="185254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901381"/>
              </p:ext>
            </p:extLst>
          </p:nvPr>
        </p:nvGraphicFramePr>
        <p:xfrm>
          <a:off x="434386" y="1340768"/>
          <a:ext cx="8530104" cy="53285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12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2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5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5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5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5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50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117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kumimoji="0" lang="ru-RU" altLang="ru-RU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94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 направляемых исключительно в электронном виде с использованием МСЭД и средств электронной подписи</a:t>
                      </a:r>
                      <a:endParaRPr kumimoji="0" lang="ru-RU" altLang="ru-RU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9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5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проникновения ЕСИА муниципальном образовании Московской области</a:t>
                      </a:r>
                      <a:endParaRPr lang="en-US" altLang="en-US" sz="115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5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  <a:endParaRPr kumimoji="0" lang="ru-RU" altLang="ru-RU" sz="115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3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kumimoji="0" lang="ru-RU" altLang="ru-RU" sz="1150" b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9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en-US" altLang="en-US" sz="115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9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Отложенные решения – Доля отложенных решений от числа ответов, предоставленных на портале «Добродел» (два и более раз.)</a:t>
                      </a:r>
                      <a:endParaRPr lang="en-US" altLang="en-US" sz="115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59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  <a:endParaRPr lang="en-US" altLang="en-US" sz="115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3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07704" y="185258"/>
            <a:ext cx="619268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994135"/>
              </p:ext>
            </p:extLst>
          </p:nvPr>
        </p:nvGraphicFramePr>
        <p:xfrm>
          <a:off x="305852" y="1052736"/>
          <a:ext cx="8532295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7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9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59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59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59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994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18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государственных и муниципальных образовательных организаций, реализующих программы начального общего, основного общего, среднего общего образования, в учебных классах которых обеспечена возможность беспроводного широкополосного доступа к информаци-онно-телекоммуникационной сети "Интернет" по технологии WiFi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94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 в муниципальном образовании Московской области, подключенных к сети Интернет на скорости: для общеобразовательных организаций, расположенных в городских населенных пунктах – не менее 100 Мбит/с;</a:t>
                      </a:r>
                      <a:b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общеобразовательных организаций, расположенных в сельских населенных пунктах, – не менее 50 Мбит/с**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3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883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</a:t>
                      </a:r>
                    </a:p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Мбит/с***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324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en-US" altLang="en-US" sz="11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04867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«Архитектура и градостроительство</a:t>
            </a: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181874"/>
              </p:ext>
            </p:extLst>
          </p:nvPr>
        </p:nvGraphicFramePr>
        <p:xfrm>
          <a:off x="408112" y="1268761"/>
          <a:ext cx="8556376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04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1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51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38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8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38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464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6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утвержденного генерального плана городского округа (внесение изменений в генеральный план городского округа)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62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6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городского округа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3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411760" y="28843"/>
            <a:ext cx="5293096" cy="64807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потерь бюджета городского округа Лобня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предоставленных налоговых льгот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801114"/>
              </p:ext>
            </p:extLst>
          </p:nvPr>
        </p:nvGraphicFramePr>
        <p:xfrm>
          <a:off x="143507" y="676915"/>
          <a:ext cx="8892989" cy="593714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3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3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4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30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07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30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84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920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</a:rPr>
                        <a:t>пп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налогоплательщиков, имеющих льготы по уплате налогов в бюджет города Лобня, в соответствии с решением Совета депутатов от 24.11.2020 г. № 214/64 </a:t>
                      </a:r>
                      <a:r>
                        <a:rPr lang="ru-RU" sz="1000" b="1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установлении земельного налога на территории городского округа Лобня»»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</a:rPr>
                        <a:t>1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kumimoji="0" lang="ru-RU" sz="9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36 832,0</a:t>
                      </a:r>
                      <a:endParaRPr lang="ru-RU" sz="9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36 832,0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9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в том числе :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 Советского Союза, Герои Социалистического Труда, Герои  Российской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Федерации и полные кавалеры ордена Славы, Трудовой Славы;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лица, награжденные орденом «За службу Родине в Вооруженных Силах СССР»;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1 и 2 группы инвалидности;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с детства;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члены семей военнослужащих, потерявших кормильца;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ФЗ от 26.11.1998 № 175-ФЗ «О социальной защите граждан РФ, подвергшихся воздействию радиации вследствие аварий в 1957 году на производственном объединении «Маяк» и сбросов радиоактивных отходов в реку «Теча» и в соответствии с ФЗ от 10.01.2002 № 2-ФЗ « О социальных гарантиях гражданам, подвергшимся радиационному воздействию вследствие ядерных испытаний на Семипалатинском полигоне»;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получившие 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одинокие неработающие граждане пенсионного возраста, а также граждане указанной категории в случае проживания с ними нетрудоспособных граждан - членов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почетные граждане города Лобня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 пенсионного возраста, награжденные знаком отличия "За заслуги перед городом Лобня",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пенсионеры, доход которых ниже двукратной величины прожиточного минимума, установленной в Московской области для пенсионеров.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2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6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08911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комфортной городской среды</a:t>
            </a: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636497"/>
              </p:ext>
            </p:extLst>
          </p:nvPr>
        </p:nvGraphicFramePr>
        <p:xfrm>
          <a:off x="395536" y="1216420"/>
          <a:ext cx="8568953" cy="53145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75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5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5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25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25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558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533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территорий, реализованных без привлечения средств федерального бюджета и бюджета Московской области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704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разработанных концепций благоустройства общественных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704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09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780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благоустроенных дворовых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25191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среды.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9533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поселениях*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6704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систем наружного освещения, на которых реализованы мероприятия по устройству и капитальному ремонту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3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15616" y="314224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современной комфортной городской среды»</a:t>
            </a:r>
            <a:endParaRPr lang="ru-RU" altLang="ru-RU" sz="18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531716"/>
              </p:ext>
            </p:extLst>
          </p:nvPr>
        </p:nvGraphicFramePr>
        <p:xfrm>
          <a:off x="395536" y="1384900"/>
          <a:ext cx="8568950" cy="51531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5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264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1449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в отношении которых реализованы мероприятия по устройству архитектурно-художественного освещения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67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98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2261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линий наружного освещения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292,0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296,0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297,0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98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Потребление электроэнергии на уличное освещение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тыс.кВт/ч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98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отремонтированных подъездов в МКД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</a:t>
                      </a:r>
                      <a:endParaRPr lang="ru-RU" sz="1200" kern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6188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МКД, в которых проведен капитальный ремонт в рамках региональной программы 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467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отремонтированных объектов жилищного фонда (домов)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764704"/>
            <a:ext cx="8280920" cy="72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altLang="ru-RU" sz="2000" b="1" kern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kern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kern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«Строительство объектов социальной инфраструктуры</a:t>
            </a:r>
            <a:r>
              <a:rPr lang="ru-RU" altLang="ru-RU" sz="2000" b="1" kern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2000" b="1" kern="0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14216"/>
              </p:ext>
            </p:extLst>
          </p:nvPr>
        </p:nvGraphicFramePr>
        <p:xfrm>
          <a:off x="323526" y="2276872"/>
          <a:ext cx="8496944" cy="36896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2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3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35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35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35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788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53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на 330 мест по адресу :Московская область,</a:t>
                      </a:r>
                      <a:r>
                        <a:rPr lang="ru-RU" sz="12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err="1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г.о.Лобня</a:t>
                      </a:r>
                      <a:r>
                        <a:rPr lang="ru-RU" sz="12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0" u="none" strike="noStrike" baseline="0" dirty="0" err="1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2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Катюшки  (север) )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532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эксплуатацию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на 2</a:t>
                      </a:r>
                      <a:r>
                        <a:rPr lang="ru-RU" sz="1200" kern="1200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2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мест по адресу: Московская обл. г. Лобня,  </a:t>
                      </a:r>
                      <a:r>
                        <a:rPr lang="ru-RU" sz="1200" kern="1200" dirty="0" err="1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2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Катюшки (север))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xmlns="" val="81296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7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712879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</a:t>
            </a:r>
            <a:r>
              <a:rPr lang="ru-RU" altLang="ru-RU" sz="20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20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277988"/>
              </p:ext>
            </p:extLst>
          </p:nvPr>
        </p:nvGraphicFramePr>
        <p:xfrm>
          <a:off x="683568" y="2348880"/>
          <a:ext cx="8244000" cy="34563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80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42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2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1,01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en-US" altLang="en-US" sz="1200" b="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0,082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0,032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0,032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0,032</a:t>
                      </a: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3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2411760" y="-99391"/>
            <a:ext cx="504056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объекты, реализуемые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Лобня в 2023-2025 годах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461783"/>
              </p:ext>
            </p:extLst>
          </p:nvPr>
        </p:nvGraphicFramePr>
        <p:xfrm>
          <a:off x="257772" y="764705"/>
          <a:ext cx="8634708" cy="59766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2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4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886">
                  <a:extLst>
                    <a:ext uri="{9D8B030D-6E8A-4147-A177-3AD203B41FA5}">
                      <a16:colId xmlns:a16="http://schemas.microsoft.com/office/drawing/2014/main" xmlns="" val="264667280"/>
                    </a:ext>
                  </a:extLst>
                </a:gridCol>
                <a:gridCol w="12400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7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1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4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3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1793"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T="45707" marB="45707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accent4"/>
                          </a:solidFill>
                        </a:rPr>
                        <a:t>          </a:t>
                      </a:r>
                      <a:r>
                        <a:rPr lang="ru-RU" sz="85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 руб.)</a:t>
                      </a:r>
                      <a:r>
                        <a:rPr lang="ru-RU" sz="850" dirty="0">
                          <a:solidFill>
                            <a:schemeClr val="accent4"/>
                          </a:solidFill>
                        </a:rPr>
                        <a:t>	</a:t>
                      </a:r>
                      <a:endParaRPr lang="ru-RU" sz="85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от реализации проекта</a:t>
                      </a:r>
                      <a:endParaRPr lang="ru-RU" sz="10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82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marT="45707" marB="45707" anchor="ctr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7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на 330 мест по адресу :Московская область,</a:t>
                      </a:r>
                      <a:r>
                        <a:rPr lang="ru-RU" sz="10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г.о.Лобня, </a:t>
                      </a:r>
                      <a:r>
                        <a:rPr lang="ru-RU" sz="1000" b="0" i="0" u="none" strike="noStrike" baseline="0" dirty="0" err="1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0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Катюшки  (север)  (ПИР  и строительство)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239 125,2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282 575,9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общедоступности дошкольного образования в новом дошкольном учреждении.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182 248,3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226 919,0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56 876,9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55 656,9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89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5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на 2</a:t>
                      </a:r>
                      <a:r>
                        <a:rPr lang="ru-RU" sz="1000" kern="1200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0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мест по адресу: Московская обл. г. Лобня,  </a:t>
                      </a:r>
                      <a:r>
                        <a:rPr lang="ru-RU" sz="1000" kern="1200" dirty="0" err="1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000" kern="12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Катюшки (север)  (ПИР и строительство)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1 072 417,4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1 072 417,4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второй смены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250490816"/>
                  </a:ext>
                </a:extLst>
              </a:tr>
              <a:tr h="186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758 813,7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758 813,7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1831020"/>
                  </a:ext>
                </a:extLst>
              </a:tr>
              <a:tr h="248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313 603,7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313 603,7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8272040"/>
                  </a:ext>
                </a:extLst>
              </a:tr>
              <a:tr h="16265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5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Футбольное поле (мини-стадион) по адресу: г.Лобня,</a:t>
                      </a:r>
                      <a:r>
                        <a:rPr lang="ru-RU" sz="1000" b="0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ул.Спортивная,д.27, стадион «Труд»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49 960,0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занятий </a:t>
                      </a:r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физической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культурой и спортом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3591029732"/>
                  </a:ext>
                </a:extLst>
              </a:tr>
              <a:tr h="162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47 462,0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826448"/>
                  </a:ext>
                </a:extLst>
              </a:tr>
              <a:tr h="296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2 498,0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77123"/>
                  </a:ext>
                </a:extLst>
              </a:tr>
              <a:tr h="16265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Многофункциональная хоккейная площадка по адресу: г.Лобня, ул.Ленина, д.22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занятий </a:t>
                      </a:r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физической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культурой и спортом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2658">
                <a:tc vMerge="1"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622">
                <a:tc vMerge="1"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265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Многофункциональная  хоккейная площадка по адресу: г.Лобня, ул.Чехова, д.3а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занятий </a:t>
                      </a:r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физической</a:t>
                      </a:r>
                      <a:r>
                        <a:rPr lang="ru-RU" sz="10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культурой и спортом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2658">
                <a:tc vMerge="1"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96622">
                <a:tc vMerge="1"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7750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и начало строительства напорного коллектора и КНС  для подключения к централизованной системе водоотведения МБОУ Луговская СОШ (ул. Большая д.2)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устройства централизованного водоотведения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688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 участков ливневой канализации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сохранности дорожного полотна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7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1 389 102,6</a:t>
                      </a:r>
                      <a:endParaRPr lang="ru-RU" sz="10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1 358 593,3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1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85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1 011 324,0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985 732,7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3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85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377 778,6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372 860,6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1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0"/>
            <a:ext cx="5760640" cy="792088"/>
          </a:xfrm>
        </p:spPr>
        <p:txBody>
          <a:bodyPr>
            <a:noAutofit/>
          </a:bodyPr>
          <a:lstStyle/>
          <a:p>
            <a:r>
              <a:rPr lang="ru-RU" altLang="ru-RU" sz="14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 пользователей, на которые направлены мероприятия муниципальных программ на 2023 год и на плановый период 2024 и 2025 годов</a:t>
            </a:r>
            <a:endParaRPr lang="ru-RU" sz="1400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81374"/>
              </p:ext>
            </p:extLst>
          </p:nvPr>
        </p:nvGraphicFramePr>
        <p:xfrm>
          <a:off x="179512" y="980728"/>
          <a:ext cx="8856982" cy="55955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59169">
                  <a:extLst>
                    <a:ext uri="{9D8B030D-6E8A-4147-A177-3AD203B41FA5}">
                      <a16:colId xmlns:a16="http://schemas.microsoft.com/office/drawing/2014/main" xmlns="" val="869879291"/>
                    </a:ext>
                  </a:extLst>
                </a:gridCol>
                <a:gridCol w="1854367">
                  <a:extLst>
                    <a:ext uri="{9D8B030D-6E8A-4147-A177-3AD203B41FA5}">
                      <a16:colId xmlns:a16="http://schemas.microsoft.com/office/drawing/2014/main" xmlns="" val="2084054525"/>
                    </a:ext>
                  </a:extLst>
                </a:gridCol>
                <a:gridCol w="2177947">
                  <a:extLst>
                    <a:ext uri="{9D8B030D-6E8A-4147-A177-3AD203B41FA5}">
                      <a16:colId xmlns:a16="http://schemas.microsoft.com/office/drawing/2014/main" xmlns="" val="574230575"/>
                    </a:ext>
                  </a:extLst>
                </a:gridCol>
                <a:gridCol w="1234170">
                  <a:extLst>
                    <a:ext uri="{9D8B030D-6E8A-4147-A177-3AD203B41FA5}">
                      <a16:colId xmlns:a16="http://schemas.microsoft.com/office/drawing/2014/main" xmlns="" val="1193701218"/>
                    </a:ext>
                  </a:extLst>
                </a:gridCol>
                <a:gridCol w="725982">
                  <a:extLst>
                    <a:ext uri="{9D8B030D-6E8A-4147-A177-3AD203B41FA5}">
                      <a16:colId xmlns:a16="http://schemas.microsoft.com/office/drawing/2014/main" xmlns="" val="1476245451"/>
                    </a:ext>
                  </a:extLst>
                </a:gridCol>
                <a:gridCol w="7259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59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3383">
                  <a:extLst>
                    <a:ext uri="{9D8B030D-6E8A-4147-A177-3AD203B41FA5}">
                      <a16:colId xmlns:a16="http://schemas.microsoft.com/office/drawing/2014/main" xmlns="" val="2245198732"/>
                    </a:ext>
                  </a:extLst>
                </a:gridCol>
              </a:tblGrid>
              <a:tr h="21763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8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НПА, которым установлены меры </a:t>
                      </a:r>
                    </a:p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 поддержки</a:t>
                      </a:r>
                      <a:endParaRPr lang="ru-RU" sz="8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8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меры социальной поддержки</a:t>
                      </a:r>
                      <a:endParaRPr lang="ru-RU" sz="8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Численность, человек</a:t>
                      </a:r>
                      <a:endParaRPr lang="ru-RU" sz="8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тыс.рублей</a:t>
                      </a:r>
                      <a:endParaRPr lang="ru-RU" sz="8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xmlns="" val="1715383552"/>
                  </a:ext>
                </a:extLst>
              </a:tr>
              <a:tr h="129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4935" marR="4935" marT="493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плановый период</a:t>
                      </a: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35"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221">
                <a:tc rowSpan="5">
                  <a:txBody>
                    <a:bodyPr/>
                    <a:lstStyle/>
                    <a:p>
                      <a:pPr algn="ctr" fontAlgn="t"/>
                      <a:endParaRPr lang="ru-RU" sz="1100" b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«Социальная защита населения»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г.Лобня от 21.06.2001 г. №77/10 «Положение «О  наградах города Лобня» (с учетом изменений и дополнений от 27.06.2002 №25/24, от 28.08.2003 №39/445,от 26.02.2004 №47/552, от 29.03.2012 №68/5) 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удостоенные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звания  «Почетный гражданин г.Лобня»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694948813"/>
                  </a:ext>
                </a:extLst>
              </a:tr>
              <a:tr h="439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льгот по оплате жилья и коммунальных услуг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3269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  от 21.12.2021 №94/8 «О предоставлении мер социальной поддержки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оплате жилья и коммунальных услуг отдельным категориям граждан, проживающих в городском округе Лобня»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в пенсионном удостоверении отметку "Ветеран труда«;</a:t>
                      </a:r>
                      <a:endParaRPr lang="ru-RU" sz="800" b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фонда;</a:t>
                      </a:r>
                      <a:endParaRPr lang="ru-RU" sz="800" b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льгот по оплате жилья и коммунальных услуг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1 521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12 920,0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12 920,0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12 920,0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677178800"/>
                  </a:ext>
                </a:extLst>
              </a:tr>
              <a:tr h="741950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 от 28.04.2020 №69/57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новой редакции Положения «О порядке предоставления единовременной денежной выплаты многодетной семье на территории городского округа Лобня»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семьи, в которых не менее 3-х несовершеннолетних детей, прописанные в городском округе Лобня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</a:t>
                      </a: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r>
                        <a:rPr lang="ru-RU" sz="11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395715594"/>
                  </a:ext>
                </a:extLst>
              </a:tr>
              <a:tr h="503790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 Главы городского округа  Лобня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Нуждающиеся,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малообеспеченные граждане (малоимущие, матери-одиночки, дети-инвалиды, участники ВОВ, граждане, оказавшиеся в трудной жизненной ситуации)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материальная помощь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1 702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2 492,0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799011048"/>
                  </a:ext>
                </a:extLst>
              </a:tr>
              <a:tr h="9876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«Здравоохранение»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Главы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Лобня от 26.01.2021 №52 «Об утверждении Порядка предоставления единовременной выплаты врачам-педиатрам при приеме на работу в государственные учреждения здравоохранения Московской области, расположенные на территории города»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</a:t>
                      </a:r>
                      <a:r>
                        <a:rPr lang="ru-RU" sz="800" u="none" strike="noStrike" dirty="0" err="1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Лобненской</a:t>
                      </a:r>
                      <a:r>
                        <a:rPr lang="ru-RU" sz="8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детской городской поликлиники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2662333864"/>
                  </a:ext>
                </a:extLst>
              </a:tr>
              <a:tr h="7153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«Образование»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города Лобня от 22.06.2016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№907 «О порядке и размерах выплаты денежной  компенсации за </a:t>
                      </a:r>
                      <a:r>
                        <a:rPr lang="ru-RU" sz="800" b="0" u="none" strike="noStrike" baseline="0" dirty="0" err="1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жилых помещений сотрудникам муниципальных учреждений»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sz="8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работники и иные категории работников муниципальных образовательных организаций городского округа Лобня, их несовершеннолетние дети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562,5</a:t>
                      </a:r>
                      <a:endParaRPr lang="ru-RU" sz="9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947711081"/>
                  </a:ext>
                </a:extLst>
              </a:tr>
              <a:tr h="1738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000" b="1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204,5</a:t>
                      </a:r>
                      <a:endParaRPr lang="ru-RU" sz="10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000" b="1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204,5</a:t>
                      </a:r>
                      <a:endParaRPr lang="ru-RU" sz="10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000" b="1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204,5</a:t>
                      </a:r>
                      <a:endParaRPr lang="ru-RU" sz="10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xmlns="" val="394195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42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051720" y="188641"/>
            <a:ext cx="6552728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расходов бюджета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 </a:t>
            </a:r>
            <a:b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душу населения по отраслям экономики и социальной 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240976"/>
              </p:ext>
            </p:extLst>
          </p:nvPr>
        </p:nvGraphicFramePr>
        <p:xfrm>
          <a:off x="251520" y="1052736"/>
          <a:ext cx="8640959" cy="54005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00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2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(руб.)</a:t>
                      </a:r>
                      <a:endParaRPr lang="ru-RU" sz="14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5 697,23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5 608,00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5 705,34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79,52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82,60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85,05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514,25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496,15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495,23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5 318,78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1 249,68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1 199,82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8 632,91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683,31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4 053,31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12,64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12,62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12,60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41 067,33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44 699,98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26 156,86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1 865,34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1 765,66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1 761,34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9,59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9,58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9,56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1 244,58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1 213,96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1 209,12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1 974,69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1 183,10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1 180,92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56,42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45,64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45,56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234,49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245,92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264,00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29072"/>
            <a:ext cx="8229600" cy="4999856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13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47667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ozovie-rombi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9d035d7d-02e5-4a00-8b62-9a556aabc7b5"/>
    <ds:schemaRef ds:uri="http://purl.org/dc/elements/1.1/"/>
    <ds:schemaRef ds:uri="http://schemas.microsoft.com/office/2006/metadata/properties"/>
    <ds:schemaRef ds:uri="91e8d559-4d54-460d-ba58-5d5027f88b4d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uvelichivaem-pribil</Template>
  <TotalTime>0</TotalTime>
  <Words>18528</Words>
  <Application>Microsoft Office PowerPoint</Application>
  <PresentationFormat>Экран (4:3)</PresentationFormat>
  <Paragraphs>4879</Paragraphs>
  <Slides>97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98" baseType="lpstr">
      <vt:lpstr>rozovie-rombi</vt:lpstr>
      <vt:lpstr>Бюджет  для граждан</vt:lpstr>
      <vt:lpstr>Содержание</vt:lpstr>
      <vt:lpstr>Основные понятия и определения</vt:lpstr>
      <vt:lpstr>Основные задачи и приоритеты  бюджетной политики  на 2023 год и на плановый период 2024 и 2025 годов</vt:lpstr>
      <vt:lpstr>Основные задачи и приоритеты налоговой политики               на 2023 год и на плановый период 2024 и 2025 годов</vt:lpstr>
      <vt:lpstr>Установленные местные налоги</vt:lpstr>
      <vt:lpstr>Установленные местные налоги</vt:lpstr>
      <vt:lpstr>Нормативы зачисления налогов в бюджет,  уплачиваемые физическими лицами</vt:lpstr>
      <vt:lpstr>Оценка потерь бюджета городского округа Лобня  от предоставленных налоговых льгот</vt:lpstr>
      <vt:lpstr>Основные показатели  прогноза социально –экономического развития  городского округа Лобня Московской области на 2023 - 2025 годы</vt:lpstr>
      <vt:lpstr>Основные показатели  прогноза социально – экономического развития  городского округа Лобня Московской области на 2023 – 2025 годы</vt:lpstr>
      <vt:lpstr>Презентация PowerPoint</vt:lpstr>
      <vt:lpstr>Основные параметры бюджета городского округа Лобня за 2020-2025 годы </vt:lpstr>
      <vt:lpstr>Динамика изменений основных параметров бюджета  городского округа Лобня, тыс. рублей</vt:lpstr>
      <vt:lpstr>Структура доходов бюджета  городского округа Лобня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         Объем и структура налоговых, неналоговых доходов и  межбюджетных трансфертов в 2021-2025 годах, тыс. рублей </vt:lpstr>
      <vt:lpstr> 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         Объем и структура налоговых, неналоговых доходов и  межбюджетных трансфертов в 2021-2025 годах, тыс. рублей </vt:lpstr>
      <vt:lpstr>     Объем и структура налоговых, неналоговых доходов и  межбюджетных трансфертов в 2021-2025 годах, тыс. рублей </vt:lpstr>
      <vt:lpstr>     Объем и структура налоговых, неналоговых доходов и  межбюджетных трансфертов в 2021-2025 годах, тыс. рублей </vt:lpstr>
      <vt:lpstr>Динамика налоговых и неналоговых доходов, млн. рублей  </vt:lpstr>
      <vt:lpstr>Объем поступлений налоговых доходов,  млн. рублей </vt:lpstr>
      <vt:lpstr>Крупнейшие налогоплательщики бюджета  городского округа Лобня</vt:lpstr>
      <vt:lpstr>Объем поступлений неналоговых доходов, млн. рублей </vt:lpstr>
      <vt:lpstr>Объем безвозмездных поступлений, млн. рублей</vt:lpstr>
      <vt:lpstr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 от 55 тыс. до 120 тыс. человек на 01.01.2022г. </vt:lpstr>
      <vt:lpstr>Муниципальный долг городского округа Лобня, млн. рублей</vt:lpstr>
      <vt:lpstr>Сравнительный анализ бюджета городского округа Лобня                   на текущий 2022 год  и на очередной 2023 год, тыс. рублей</vt:lpstr>
      <vt:lpstr>Сравнительный анализ бюджета городского округа Лобня на текущий 2022 год и на очередной финансовый 2023 год</vt:lpstr>
      <vt:lpstr>Презентация PowerPoint</vt:lpstr>
      <vt:lpstr>Структура расходов бюджета городского округа Лобня  на 2023 год и на плановый период 2024 и 2025 годов, тыс. руб.</vt:lpstr>
      <vt:lpstr>Расходы бюджета городского округа Лобня  по разделам на 2023 год и на плановый период 2024 и 2025 годов тыс. рублей</vt:lpstr>
      <vt:lpstr>Структура расходов бюджета городского округа Лобня</vt:lpstr>
      <vt:lpstr>Расходы бюджета городского округа Лобня  по муниципальным программам, тыс. рублей</vt:lpstr>
      <vt:lpstr>Структура расходов бюджета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 в сфере физической культуры и спорта</vt:lpstr>
      <vt:lpstr>Расходы на жилищно-коммунальное хозяйство   в 2023 году</vt:lpstr>
      <vt:lpstr>Расходы на дорожное хозяйство  в 2023 году</vt:lpstr>
      <vt:lpstr>Показатели муниципальной программы «Здравоохранение»</vt:lpstr>
      <vt:lpstr>Показатели муниципальной программы  «Культура»</vt:lpstr>
      <vt:lpstr>Показатели муниципальной программы  «Культура»</vt:lpstr>
      <vt:lpstr>Показатели муниципальной программы «Культура»</vt:lpstr>
      <vt:lpstr>Показатели муниципальной программы  «Культура»</vt:lpstr>
      <vt:lpstr>Показатели муниципальной программы «Образование»</vt:lpstr>
      <vt:lpstr>Показатели муниципальной программы «Образование»</vt:lpstr>
      <vt:lpstr>Показатели муниципальной программы  «Социальная защита населения»</vt:lpstr>
      <vt:lpstr>Презентация PowerPoint</vt:lpstr>
      <vt:lpstr>Показатели муниципальной программы  «Спорт»</vt:lpstr>
      <vt:lpstr>Показатели муниципальной программы  «Спорт»</vt:lpstr>
      <vt:lpstr>Показатели муниципальной программы  «Развитие сельского хозяйства»</vt:lpstr>
      <vt:lpstr>Показатели муниципальной программы  «Безопасность»</vt:lpstr>
      <vt:lpstr>Показатели муниципальной программы  «Безопасность»</vt:lpstr>
      <vt:lpstr>Показатели муниципальной программы  «Безопасность»</vt:lpstr>
      <vt:lpstr>Показатели муниципальной программы  «Жилище»</vt:lpstr>
      <vt:lpstr>Презентация PowerPoint</vt:lpstr>
      <vt:lpstr>Показатели муниципальной программы  «Предпринимательство»</vt:lpstr>
      <vt:lpstr>Показатели муниципальной программы  «Предпринимательство»</vt:lpstr>
      <vt:lpstr>Показатели муниципальной программы  «Предпринимательство»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 «Развитие институтов гражданского общества, повышение   эффективности местного самоуправления и реализации  молодежной политики»</vt:lpstr>
      <vt:lpstr>Показатели муниципальной программы  «Развитие и функционирование           дорожно-транспортного комплекса»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«Архитектура и градостроительство»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 «Строительство объектов социальной инфраструктуры»</vt:lpstr>
      <vt:lpstr>Показатели муниципальной программы «Переселение граждан из аварийного жилищного фонда»</vt:lpstr>
      <vt:lpstr>Социально-значимые объекты, реализуемые  в городском округе Лобня в 2023-2025 годах</vt:lpstr>
      <vt:lpstr>Расходы бюджета с учетом интересов целевых групп  пользователей, на которые направлены мероприятия муниципальных программ на 2023 год и на плановый период 2024 и 2025 годов</vt:lpstr>
      <vt:lpstr>Информация об объеме расходов бюджета  городского округа Лобня  на душу населения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2022-12-19T09:08:59Z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